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41"/>
  </p:notesMasterIdLst>
  <p:sldIdLst>
    <p:sldId id="379" r:id="rId2"/>
    <p:sldId id="453" r:id="rId3"/>
    <p:sldId id="454" r:id="rId4"/>
    <p:sldId id="520" r:id="rId5"/>
    <p:sldId id="455" r:id="rId6"/>
    <p:sldId id="521" r:id="rId7"/>
    <p:sldId id="522" r:id="rId8"/>
    <p:sldId id="523" r:id="rId9"/>
    <p:sldId id="458" r:id="rId10"/>
    <p:sldId id="459" r:id="rId11"/>
    <p:sldId id="535" r:id="rId12"/>
    <p:sldId id="524" r:id="rId13"/>
    <p:sldId id="463" r:id="rId14"/>
    <p:sldId id="525" r:id="rId15"/>
    <p:sldId id="526" r:id="rId16"/>
    <p:sldId id="467" r:id="rId17"/>
    <p:sldId id="527" r:id="rId18"/>
    <p:sldId id="529" r:id="rId19"/>
    <p:sldId id="530" r:id="rId20"/>
    <p:sldId id="531" r:id="rId21"/>
    <p:sldId id="532" r:id="rId22"/>
    <p:sldId id="533" r:id="rId23"/>
    <p:sldId id="534" r:id="rId24"/>
    <p:sldId id="503" r:id="rId25"/>
    <p:sldId id="504" r:id="rId26"/>
    <p:sldId id="505" r:id="rId27"/>
    <p:sldId id="506" r:id="rId28"/>
    <p:sldId id="519" r:id="rId29"/>
    <p:sldId id="536" r:id="rId30"/>
    <p:sldId id="537" r:id="rId31"/>
    <p:sldId id="53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53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1ACF28F-036D-4307-8545-CF2846661CBA}">
          <p14:sldIdLst>
            <p14:sldId id="379"/>
            <p14:sldId id="453"/>
            <p14:sldId id="454"/>
            <p14:sldId id="520"/>
            <p14:sldId id="455"/>
            <p14:sldId id="521"/>
            <p14:sldId id="522"/>
            <p14:sldId id="523"/>
            <p14:sldId id="458"/>
            <p14:sldId id="459"/>
            <p14:sldId id="535"/>
            <p14:sldId id="524"/>
            <p14:sldId id="463"/>
            <p14:sldId id="525"/>
            <p14:sldId id="526"/>
            <p14:sldId id="467"/>
            <p14:sldId id="527"/>
            <p14:sldId id="529"/>
            <p14:sldId id="530"/>
            <p14:sldId id="531"/>
            <p14:sldId id="532"/>
            <p14:sldId id="533"/>
            <p14:sldId id="534"/>
            <p14:sldId id="503"/>
            <p14:sldId id="504"/>
            <p14:sldId id="505"/>
            <p14:sldId id="506"/>
            <p14:sldId id="519"/>
            <p14:sldId id="536"/>
            <p14:sldId id="537"/>
            <p14:sldId id="538"/>
            <p14:sldId id="469"/>
            <p14:sldId id="470"/>
            <p14:sldId id="471"/>
            <p14:sldId id="472"/>
            <p14:sldId id="473"/>
            <p14:sldId id="474"/>
            <p14:sldId id="475"/>
            <p14:sldId id="5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488" autoAdjust="0"/>
  </p:normalViewPr>
  <p:slideViewPr>
    <p:cSldViewPr snapToGrid="0">
      <p:cViewPr varScale="1">
        <p:scale>
          <a:sx n="91" d="100"/>
          <a:sy n="91" d="100"/>
        </p:scale>
        <p:origin x="82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C69A8-F41B-4AB3-B1C4-4C1E89E6346C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636FC-5391-4E88-BC9C-2B9CBFA3E8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44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61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7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19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31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32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2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61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8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1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4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5FA1EC-9C8B-4CB7-B2A5-DD415DF7CB42}" type="datetimeFigureOut">
              <a:rPr lang="zh-CN" altLang="en-US" smtClean="0"/>
              <a:t>2017/9/19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BAED326-59E5-4E75-9405-1E369EB9BE9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57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线性表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朱洁</a:t>
            </a:r>
          </a:p>
        </p:txBody>
      </p:sp>
    </p:spTree>
    <p:extLst>
      <p:ext uri="{BB962C8B-B14F-4D97-AF65-F5344CB8AC3E}">
        <p14:creationId xmlns:p14="http://schemas.microsoft.com/office/powerpoint/2010/main" val="36861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96"/>
          <p:cNvSpPr txBox="1">
            <a:spLocks noChangeArrowheads="1"/>
          </p:cNvSpPr>
          <p:nvPr/>
        </p:nvSpPr>
        <p:spPr bwMode="auto">
          <a:xfrm>
            <a:off x="2219325" y="981075"/>
            <a:ext cx="360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</a:p>
        </p:txBody>
      </p:sp>
      <p:sp>
        <p:nvSpPr>
          <p:cNvPr id="188513" name="Text Box 97"/>
          <p:cNvSpPr txBox="1">
            <a:spLocks noChangeArrowheads="1"/>
          </p:cNvSpPr>
          <p:nvPr/>
        </p:nvSpPr>
        <p:spPr bwMode="auto">
          <a:xfrm>
            <a:off x="4211638" y="620713"/>
            <a:ext cx="4537075" cy="1254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插入时只要修改二个指针：</a:t>
            </a:r>
          </a:p>
          <a:p>
            <a:pPr>
              <a:lnSpc>
                <a:spcPct val="9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q-&gt;link=p-&gt;link</a:t>
            </a:r>
          </a:p>
          <a:p>
            <a:pPr>
              <a:lnSpc>
                <a:spcPct val="90000"/>
              </a:lnSpc>
            </a:pP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p-&gt;link=q</a:t>
            </a:r>
          </a:p>
        </p:txBody>
      </p:sp>
      <p:sp>
        <p:nvSpPr>
          <p:cNvPr id="188514" name="Text Box 98"/>
          <p:cNvSpPr txBox="1">
            <a:spLocks noChangeArrowheads="1"/>
          </p:cNvSpPr>
          <p:nvPr/>
        </p:nvSpPr>
        <p:spPr bwMode="auto">
          <a:xfrm>
            <a:off x="468313" y="3500438"/>
            <a:ext cx="5111750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能否对调上述语句执行顺序？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</a:p>
        </p:txBody>
      </p:sp>
      <p:sp>
        <p:nvSpPr>
          <p:cNvPr id="188515" name="Rectangle 99"/>
          <p:cNvSpPr>
            <a:spLocks noChangeArrowheads="1"/>
          </p:cNvSpPr>
          <p:nvPr/>
        </p:nvSpPr>
        <p:spPr bwMode="auto">
          <a:xfrm>
            <a:off x="679319" y="4000690"/>
            <a:ext cx="3775393" cy="52322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不能，会“断链”现象</a:t>
            </a:r>
          </a:p>
        </p:txBody>
      </p:sp>
      <p:grpSp>
        <p:nvGrpSpPr>
          <p:cNvPr id="39942" name="Group 100"/>
          <p:cNvGrpSpPr>
            <a:grpSpLocks/>
          </p:cNvGrpSpPr>
          <p:nvPr/>
        </p:nvGrpSpPr>
        <p:grpSpPr bwMode="auto">
          <a:xfrm>
            <a:off x="1042988" y="2836863"/>
            <a:ext cx="1657350" cy="447675"/>
            <a:chOff x="1247" y="2024"/>
            <a:chExt cx="499" cy="227"/>
          </a:xfrm>
        </p:grpSpPr>
        <p:sp>
          <p:nvSpPr>
            <p:cNvPr id="40028" name="Rectangle 101"/>
            <p:cNvSpPr>
              <a:spLocks noChangeArrowheads="1"/>
            </p:cNvSpPr>
            <p:nvPr/>
          </p:nvSpPr>
          <p:spPr bwMode="auto">
            <a:xfrm>
              <a:off x="1247" y="2024"/>
              <a:ext cx="499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029" name="Line 102"/>
            <p:cNvSpPr>
              <a:spLocks noChangeShapeType="1"/>
            </p:cNvSpPr>
            <p:nvPr/>
          </p:nvSpPr>
          <p:spPr bwMode="auto">
            <a:xfrm>
              <a:off x="1519" y="2024"/>
              <a:ext cx="1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9943" name="Text Box 103"/>
          <p:cNvSpPr txBox="1">
            <a:spLocks noChangeArrowheads="1"/>
          </p:cNvSpPr>
          <p:nvPr/>
        </p:nvSpPr>
        <p:spPr bwMode="auto">
          <a:xfrm>
            <a:off x="1257300" y="2781300"/>
            <a:ext cx="7969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endParaRPr kumimoji="1" lang="en-US" altLang="zh-CN" sz="2800" b="1" baseline="-25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44" name="Rectangle 104"/>
          <p:cNvSpPr>
            <a:spLocks noChangeArrowheads="1"/>
          </p:cNvSpPr>
          <p:nvPr/>
        </p:nvSpPr>
        <p:spPr bwMode="auto">
          <a:xfrm>
            <a:off x="3448050" y="2836863"/>
            <a:ext cx="930275" cy="447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45" name="Line 105"/>
          <p:cNvSpPr>
            <a:spLocks noChangeShapeType="1"/>
          </p:cNvSpPr>
          <p:nvPr/>
        </p:nvSpPr>
        <p:spPr bwMode="auto">
          <a:xfrm>
            <a:off x="4064000" y="2836863"/>
            <a:ext cx="3175" cy="447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46" name="Text Box 106"/>
          <p:cNvSpPr txBox="1">
            <a:spLocks noChangeArrowheads="1"/>
          </p:cNvSpPr>
          <p:nvPr/>
        </p:nvSpPr>
        <p:spPr bwMode="auto">
          <a:xfrm>
            <a:off x="3382963" y="2749550"/>
            <a:ext cx="838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i+1</a:t>
            </a:r>
          </a:p>
        </p:txBody>
      </p:sp>
      <p:sp>
        <p:nvSpPr>
          <p:cNvPr id="188523" name="Line 107"/>
          <p:cNvSpPr>
            <a:spLocks noChangeShapeType="1"/>
          </p:cNvSpPr>
          <p:nvPr/>
        </p:nvSpPr>
        <p:spPr bwMode="auto">
          <a:xfrm>
            <a:off x="2095500" y="3065463"/>
            <a:ext cx="1352550" cy="0"/>
          </a:xfrm>
          <a:prstGeom prst="line">
            <a:avLst/>
          </a:prstGeom>
          <a:noFill/>
          <a:ln w="19050">
            <a:solidFill>
              <a:srgbClr val="00B050"/>
            </a:solidFill>
            <a:prstDash val="dash"/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48" name="Line 108"/>
          <p:cNvSpPr>
            <a:spLocks noChangeShapeType="1"/>
          </p:cNvSpPr>
          <p:nvPr/>
        </p:nvSpPr>
        <p:spPr bwMode="auto">
          <a:xfrm>
            <a:off x="4210050" y="3065463"/>
            <a:ext cx="506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49" name="Line 109"/>
          <p:cNvSpPr>
            <a:spLocks noChangeShapeType="1"/>
          </p:cNvSpPr>
          <p:nvPr/>
        </p:nvSpPr>
        <p:spPr bwMode="auto">
          <a:xfrm>
            <a:off x="395288" y="2997200"/>
            <a:ext cx="5064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9950" name="Group 110"/>
          <p:cNvGrpSpPr>
            <a:grpSpLocks/>
          </p:cNvGrpSpPr>
          <p:nvPr/>
        </p:nvGrpSpPr>
        <p:grpSpPr bwMode="auto">
          <a:xfrm>
            <a:off x="2406650" y="1670050"/>
            <a:ext cx="930275" cy="449263"/>
            <a:chOff x="1247" y="2024"/>
            <a:chExt cx="499" cy="227"/>
          </a:xfrm>
        </p:grpSpPr>
        <p:sp>
          <p:nvSpPr>
            <p:cNvPr id="40026" name="Rectangle 111"/>
            <p:cNvSpPr>
              <a:spLocks noChangeArrowheads="1"/>
            </p:cNvSpPr>
            <p:nvPr/>
          </p:nvSpPr>
          <p:spPr bwMode="auto">
            <a:xfrm>
              <a:off x="1247" y="2024"/>
              <a:ext cx="499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027" name="Line 112"/>
            <p:cNvSpPr>
              <a:spLocks noChangeShapeType="1"/>
            </p:cNvSpPr>
            <p:nvPr/>
          </p:nvSpPr>
          <p:spPr bwMode="auto">
            <a:xfrm>
              <a:off x="1519" y="2024"/>
              <a:ext cx="1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9951" name="Text Box 113"/>
          <p:cNvSpPr txBox="1">
            <a:spLocks noChangeArrowheads="1"/>
          </p:cNvSpPr>
          <p:nvPr/>
        </p:nvSpPr>
        <p:spPr bwMode="auto">
          <a:xfrm>
            <a:off x="2471738" y="1581150"/>
            <a:ext cx="506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endParaRPr kumimoji="1" lang="en-US" altLang="zh-CN" sz="2400" b="1" baseline="-25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52" name="Oval 114"/>
          <p:cNvSpPr>
            <a:spLocks noChangeArrowheads="1"/>
          </p:cNvSpPr>
          <p:nvPr/>
        </p:nvSpPr>
        <p:spPr bwMode="auto">
          <a:xfrm>
            <a:off x="2771775" y="1133475"/>
            <a:ext cx="169863" cy="179388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53" name="Line 115"/>
          <p:cNvSpPr>
            <a:spLocks noChangeShapeType="1"/>
          </p:cNvSpPr>
          <p:nvPr/>
        </p:nvSpPr>
        <p:spPr bwMode="auto">
          <a:xfrm>
            <a:off x="2857500" y="1222375"/>
            <a:ext cx="0" cy="447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54" name="Oval 116"/>
          <p:cNvSpPr>
            <a:spLocks noChangeArrowheads="1"/>
          </p:cNvSpPr>
          <p:nvPr/>
        </p:nvSpPr>
        <p:spPr bwMode="auto">
          <a:xfrm>
            <a:off x="1403350" y="2205038"/>
            <a:ext cx="168275" cy="17938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55" name="Line 117"/>
          <p:cNvSpPr>
            <a:spLocks noChangeShapeType="1"/>
          </p:cNvSpPr>
          <p:nvPr/>
        </p:nvSpPr>
        <p:spPr bwMode="auto">
          <a:xfrm>
            <a:off x="1476375" y="2349500"/>
            <a:ext cx="0" cy="449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56" name="Text Box 118"/>
          <p:cNvSpPr txBox="1">
            <a:spLocks noChangeArrowheads="1"/>
          </p:cNvSpPr>
          <p:nvPr/>
        </p:nvSpPr>
        <p:spPr bwMode="auto">
          <a:xfrm>
            <a:off x="971550" y="2133600"/>
            <a:ext cx="42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</a:p>
        </p:txBody>
      </p:sp>
      <p:sp>
        <p:nvSpPr>
          <p:cNvPr id="188535" name="Line 119"/>
          <p:cNvSpPr>
            <a:spLocks noChangeShapeType="1"/>
          </p:cNvSpPr>
          <p:nvPr/>
        </p:nvSpPr>
        <p:spPr bwMode="auto">
          <a:xfrm flipV="1">
            <a:off x="2085975" y="1892300"/>
            <a:ext cx="0" cy="1163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8536" name="Line 120"/>
          <p:cNvSpPr>
            <a:spLocks noChangeShapeType="1"/>
          </p:cNvSpPr>
          <p:nvPr/>
        </p:nvSpPr>
        <p:spPr bwMode="auto">
          <a:xfrm>
            <a:off x="2076450" y="1892300"/>
            <a:ext cx="3127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8537" name="Line 121"/>
          <p:cNvSpPr>
            <a:spLocks noChangeShapeType="1"/>
          </p:cNvSpPr>
          <p:nvPr/>
        </p:nvSpPr>
        <p:spPr bwMode="auto">
          <a:xfrm>
            <a:off x="3722688" y="1895475"/>
            <a:ext cx="0" cy="941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8538" name="Line 122"/>
          <p:cNvSpPr>
            <a:spLocks noChangeShapeType="1"/>
          </p:cNvSpPr>
          <p:nvPr/>
        </p:nvSpPr>
        <p:spPr bwMode="auto">
          <a:xfrm>
            <a:off x="3111500" y="1900238"/>
            <a:ext cx="612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9999" name="Group 124"/>
          <p:cNvGrpSpPr>
            <a:grpSpLocks/>
          </p:cNvGrpSpPr>
          <p:nvPr/>
        </p:nvGrpSpPr>
        <p:grpSpPr bwMode="auto">
          <a:xfrm>
            <a:off x="6107113" y="3870325"/>
            <a:ext cx="835025" cy="360363"/>
            <a:chOff x="1247" y="2024"/>
            <a:chExt cx="499" cy="227"/>
          </a:xfrm>
        </p:grpSpPr>
        <p:sp>
          <p:nvSpPr>
            <p:cNvPr id="40024" name="Rectangle 125"/>
            <p:cNvSpPr>
              <a:spLocks noChangeArrowheads="1"/>
            </p:cNvSpPr>
            <p:nvPr/>
          </p:nvSpPr>
          <p:spPr bwMode="auto">
            <a:xfrm>
              <a:off x="1247" y="2024"/>
              <a:ext cx="499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025" name="Line 126"/>
            <p:cNvSpPr>
              <a:spLocks noChangeShapeType="1"/>
            </p:cNvSpPr>
            <p:nvPr/>
          </p:nvSpPr>
          <p:spPr bwMode="auto">
            <a:xfrm>
              <a:off x="1519" y="2024"/>
              <a:ext cx="1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0000" name="Text Box 127"/>
          <p:cNvSpPr txBox="1">
            <a:spLocks noChangeArrowheads="1"/>
          </p:cNvSpPr>
          <p:nvPr/>
        </p:nvSpPr>
        <p:spPr bwMode="auto">
          <a:xfrm>
            <a:off x="6156325" y="3798888"/>
            <a:ext cx="484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400" b="1" baseline="-25000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</a:p>
        </p:txBody>
      </p:sp>
      <p:grpSp>
        <p:nvGrpSpPr>
          <p:cNvPr id="40001" name="Group 128"/>
          <p:cNvGrpSpPr>
            <a:grpSpLocks/>
          </p:cNvGrpSpPr>
          <p:nvPr/>
        </p:nvGrpSpPr>
        <p:grpSpPr bwMode="auto">
          <a:xfrm>
            <a:off x="8005763" y="3870325"/>
            <a:ext cx="835025" cy="360363"/>
            <a:chOff x="1247" y="2024"/>
            <a:chExt cx="499" cy="227"/>
          </a:xfrm>
        </p:grpSpPr>
        <p:sp>
          <p:nvSpPr>
            <p:cNvPr id="40022" name="Rectangle 129"/>
            <p:cNvSpPr>
              <a:spLocks noChangeArrowheads="1"/>
            </p:cNvSpPr>
            <p:nvPr/>
          </p:nvSpPr>
          <p:spPr bwMode="auto">
            <a:xfrm>
              <a:off x="1247" y="2024"/>
              <a:ext cx="499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023" name="Line 130"/>
            <p:cNvSpPr>
              <a:spLocks noChangeShapeType="1"/>
            </p:cNvSpPr>
            <p:nvPr/>
          </p:nvSpPr>
          <p:spPr bwMode="auto">
            <a:xfrm>
              <a:off x="1519" y="2024"/>
              <a:ext cx="1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0002" name="Text Box 131"/>
          <p:cNvSpPr txBox="1">
            <a:spLocks noChangeArrowheads="1"/>
          </p:cNvSpPr>
          <p:nvPr/>
        </p:nvSpPr>
        <p:spPr bwMode="auto">
          <a:xfrm>
            <a:off x="7920038" y="3779838"/>
            <a:ext cx="665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400" b="1" baseline="-25000">
                <a:latin typeface="华文楷体" panose="02010600040101010101" pitchFamily="2" charset="-122"/>
                <a:ea typeface="华文楷体" panose="02010600040101010101" pitchFamily="2" charset="-122"/>
              </a:rPr>
              <a:t>i+1</a:t>
            </a:r>
          </a:p>
        </p:txBody>
      </p:sp>
      <p:sp>
        <p:nvSpPr>
          <p:cNvPr id="40003" name="Line 132"/>
          <p:cNvSpPr>
            <a:spLocks noChangeShapeType="1"/>
          </p:cNvSpPr>
          <p:nvPr/>
        </p:nvSpPr>
        <p:spPr bwMode="auto">
          <a:xfrm>
            <a:off x="6789738" y="4054475"/>
            <a:ext cx="121602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04" name="Line 133"/>
          <p:cNvSpPr>
            <a:spLocks noChangeShapeType="1"/>
          </p:cNvSpPr>
          <p:nvPr/>
        </p:nvSpPr>
        <p:spPr bwMode="auto">
          <a:xfrm>
            <a:off x="8688388" y="4054475"/>
            <a:ext cx="4556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05" name="Line 134"/>
          <p:cNvSpPr>
            <a:spLocks noChangeShapeType="1"/>
          </p:cNvSpPr>
          <p:nvPr/>
        </p:nvSpPr>
        <p:spPr bwMode="auto">
          <a:xfrm>
            <a:off x="5670550" y="4046538"/>
            <a:ext cx="4556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0006" name="Group 135"/>
          <p:cNvGrpSpPr>
            <a:grpSpLocks/>
          </p:cNvGrpSpPr>
          <p:nvPr/>
        </p:nvGrpSpPr>
        <p:grpSpPr bwMode="auto">
          <a:xfrm>
            <a:off x="7070725" y="2933700"/>
            <a:ext cx="835025" cy="360363"/>
            <a:chOff x="1247" y="2024"/>
            <a:chExt cx="499" cy="227"/>
          </a:xfrm>
        </p:grpSpPr>
        <p:sp>
          <p:nvSpPr>
            <p:cNvPr id="40020" name="Rectangle 136"/>
            <p:cNvSpPr>
              <a:spLocks noChangeArrowheads="1"/>
            </p:cNvSpPr>
            <p:nvPr/>
          </p:nvSpPr>
          <p:spPr bwMode="auto">
            <a:xfrm>
              <a:off x="1247" y="2024"/>
              <a:ext cx="499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021" name="Line 137"/>
            <p:cNvSpPr>
              <a:spLocks noChangeShapeType="1"/>
            </p:cNvSpPr>
            <p:nvPr/>
          </p:nvSpPr>
          <p:spPr bwMode="auto">
            <a:xfrm>
              <a:off x="1519" y="2024"/>
              <a:ext cx="1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0007" name="Text Box 138"/>
          <p:cNvSpPr txBox="1">
            <a:spLocks noChangeArrowheads="1"/>
          </p:cNvSpPr>
          <p:nvPr/>
        </p:nvSpPr>
        <p:spPr bwMode="auto">
          <a:xfrm>
            <a:off x="7127875" y="2862263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endParaRPr kumimoji="1" lang="en-US" altLang="zh-CN" sz="2400" b="1" baseline="-25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08" name="Oval 139"/>
          <p:cNvSpPr>
            <a:spLocks noChangeArrowheads="1"/>
          </p:cNvSpPr>
          <p:nvPr/>
        </p:nvSpPr>
        <p:spPr bwMode="auto">
          <a:xfrm>
            <a:off x="7397750" y="2501900"/>
            <a:ext cx="152400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09" name="Line 140"/>
          <p:cNvSpPr>
            <a:spLocks noChangeShapeType="1"/>
          </p:cNvSpPr>
          <p:nvPr/>
        </p:nvSpPr>
        <p:spPr bwMode="auto">
          <a:xfrm>
            <a:off x="7475538" y="2573338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10" name="Text Box 141"/>
          <p:cNvSpPr txBox="1">
            <a:spLocks noChangeArrowheads="1"/>
          </p:cNvSpPr>
          <p:nvPr/>
        </p:nvSpPr>
        <p:spPr bwMode="auto">
          <a:xfrm>
            <a:off x="7119938" y="23495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</a:p>
        </p:txBody>
      </p:sp>
      <p:sp>
        <p:nvSpPr>
          <p:cNvPr id="40011" name="Oval 142"/>
          <p:cNvSpPr>
            <a:spLocks noChangeArrowheads="1"/>
          </p:cNvSpPr>
          <p:nvPr/>
        </p:nvSpPr>
        <p:spPr bwMode="auto">
          <a:xfrm>
            <a:off x="6310313" y="3438525"/>
            <a:ext cx="152400" cy="14446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12" name="Line 143"/>
          <p:cNvSpPr>
            <a:spLocks noChangeShapeType="1"/>
          </p:cNvSpPr>
          <p:nvPr/>
        </p:nvSpPr>
        <p:spPr bwMode="auto">
          <a:xfrm>
            <a:off x="6386513" y="3509963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13" name="Text Box 144"/>
          <p:cNvSpPr txBox="1">
            <a:spLocks noChangeArrowheads="1"/>
          </p:cNvSpPr>
          <p:nvPr/>
        </p:nvSpPr>
        <p:spPr bwMode="auto">
          <a:xfrm>
            <a:off x="6032500" y="3286125"/>
            <a:ext cx="379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</a:p>
        </p:txBody>
      </p:sp>
      <p:sp>
        <p:nvSpPr>
          <p:cNvPr id="40014" name="Text Box 145"/>
          <p:cNvSpPr txBox="1">
            <a:spLocks noChangeArrowheads="1"/>
          </p:cNvSpPr>
          <p:nvPr/>
        </p:nvSpPr>
        <p:spPr bwMode="auto">
          <a:xfrm>
            <a:off x="6715125" y="4292600"/>
            <a:ext cx="17458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kumimoji="1" lang="zh-CN" altLang="en-US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断链”现象</a:t>
            </a:r>
          </a:p>
        </p:txBody>
      </p:sp>
      <p:sp>
        <p:nvSpPr>
          <p:cNvPr id="40015" name="Line 146"/>
          <p:cNvSpPr>
            <a:spLocks noChangeShapeType="1"/>
          </p:cNvSpPr>
          <p:nvPr/>
        </p:nvSpPr>
        <p:spPr bwMode="auto">
          <a:xfrm flipV="1">
            <a:off x="6789738" y="3117850"/>
            <a:ext cx="0" cy="935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016" name="Line 147"/>
          <p:cNvSpPr>
            <a:spLocks noChangeShapeType="1"/>
          </p:cNvSpPr>
          <p:nvPr/>
        </p:nvSpPr>
        <p:spPr bwMode="auto">
          <a:xfrm>
            <a:off x="6781800" y="3117850"/>
            <a:ext cx="280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0017" name="Group 148"/>
          <p:cNvGrpSpPr>
            <a:grpSpLocks/>
          </p:cNvGrpSpPr>
          <p:nvPr/>
        </p:nvGrpSpPr>
        <p:grpSpPr bwMode="auto">
          <a:xfrm>
            <a:off x="7329488" y="3987800"/>
            <a:ext cx="150813" cy="142875"/>
            <a:chOff x="431" y="3385"/>
            <a:chExt cx="90" cy="90"/>
          </a:xfrm>
        </p:grpSpPr>
        <p:sp>
          <p:nvSpPr>
            <p:cNvPr id="40018" name="Line 149"/>
            <p:cNvSpPr>
              <a:spLocks noChangeShapeType="1"/>
            </p:cNvSpPr>
            <p:nvPr/>
          </p:nvSpPr>
          <p:spPr bwMode="auto">
            <a:xfrm>
              <a:off x="431" y="3385"/>
              <a:ext cx="90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0019" name="Line 150"/>
            <p:cNvSpPr>
              <a:spLocks noChangeShapeType="1"/>
            </p:cNvSpPr>
            <p:nvPr/>
          </p:nvSpPr>
          <p:spPr bwMode="auto">
            <a:xfrm flipH="1">
              <a:off x="431" y="3385"/>
              <a:ext cx="90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9962" name="Rectangle 151"/>
          <p:cNvSpPr>
            <a:spLocks noChangeArrowheads="1"/>
          </p:cNvSpPr>
          <p:nvPr/>
        </p:nvSpPr>
        <p:spPr bwMode="auto">
          <a:xfrm>
            <a:off x="755650" y="404813"/>
            <a:ext cx="24176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将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插入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之后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1187450" y="5372100"/>
            <a:ext cx="930275" cy="598488"/>
            <a:chOff x="1020" y="3384"/>
            <a:chExt cx="586" cy="377"/>
          </a:xfrm>
        </p:grpSpPr>
        <p:sp>
          <p:nvSpPr>
            <p:cNvPr id="39996" name="Line 153"/>
            <p:cNvSpPr>
              <a:spLocks noChangeShapeType="1"/>
            </p:cNvSpPr>
            <p:nvPr/>
          </p:nvSpPr>
          <p:spPr bwMode="auto">
            <a:xfrm>
              <a:off x="1304" y="3688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97" name="Oval 154"/>
            <p:cNvSpPr>
              <a:spLocks noChangeArrowheads="1"/>
            </p:cNvSpPr>
            <p:nvPr/>
          </p:nvSpPr>
          <p:spPr bwMode="auto">
            <a:xfrm>
              <a:off x="1230" y="3612"/>
              <a:ext cx="146" cy="1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98" name="Text Box 155"/>
            <p:cNvSpPr txBox="1">
              <a:spLocks noChangeArrowheads="1"/>
            </p:cNvSpPr>
            <p:nvPr/>
          </p:nvSpPr>
          <p:spPr bwMode="auto">
            <a:xfrm>
              <a:off x="1020" y="3384"/>
              <a:ext cx="58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</p:grpSp>
      <p:grpSp>
        <p:nvGrpSpPr>
          <p:cNvPr id="10" name="Group 156"/>
          <p:cNvGrpSpPr>
            <a:grpSpLocks/>
          </p:cNvGrpSpPr>
          <p:nvPr/>
        </p:nvGrpSpPr>
        <p:grpSpPr bwMode="auto">
          <a:xfrm>
            <a:off x="2116138" y="5491163"/>
            <a:ext cx="6200775" cy="601662"/>
            <a:chOff x="1605" y="3459"/>
            <a:chExt cx="3906" cy="379"/>
          </a:xfrm>
        </p:grpSpPr>
        <p:grpSp>
          <p:nvGrpSpPr>
            <p:cNvPr id="39974" name="Group 157"/>
            <p:cNvGrpSpPr>
              <a:grpSpLocks/>
            </p:cNvGrpSpPr>
            <p:nvPr/>
          </p:nvGrpSpPr>
          <p:grpSpPr bwMode="auto">
            <a:xfrm>
              <a:off x="1605" y="3536"/>
              <a:ext cx="660" cy="302"/>
              <a:chOff x="1292" y="618"/>
              <a:chExt cx="409" cy="181"/>
            </a:xfrm>
          </p:grpSpPr>
          <p:sp>
            <p:nvSpPr>
              <p:cNvPr id="39994" name="Rectangle 158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995" name="Line 159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9975" name="Text Box 160"/>
            <p:cNvSpPr txBox="1">
              <a:spLocks noChangeArrowheads="1"/>
            </p:cNvSpPr>
            <p:nvPr/>
          </p:nvSpPr>
          <p:spPr bwMode="auto">
            <a:xfrm>
              <a:off x="1712" y="3475"/>
              <a:ext cx="293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76" name="Line 161"/>
            <p:cNvSpPr>
              <a:spLocks noChangeShapeType="1"/>
            </p:cNvSpPr>
            <p:nvPr/>
          </p:nvSpPr>
          <p:spPr bwMode="auto">
            <a:xfrm>
              <a:off x="2167" y="3688"/>
              <a:ext cx="2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9977" name="Group 162"/>
            <p:cNvGrpSpPr>
              <a:grpSpLocks/>
            </p:cNvGrpSpPr>
            <p:nvPr/>
          </p:nvGrpSpPr>
          <p:grpSpPr bwMode="auto">
            <a:xfrm>
              <a:off x="2475" y="3536"/>
              <a:ext cx="661" cy="302"/>
              <a:chOff x="1292" y="618"/>
              <a:chExt cx="409" cy="181"/>
            </a:xfrm>
          </p:grpSpPr>
          <p:sp>
            <p:nvSpPr>
              <p:cNvPr id="39992" name="Rectangle 163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993" name="Line 164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9978" name="Text Box 165"/>
            <p:cNvSpPr txBox="1">
              <a:spLocks noChangeArrowheads="1"/>
            </p:cNvSpPr>
            <p:nvPr/>
          </p:nvSpPr>
          <p:spPr bwMode="auto">
            <a:xfrm>
              <a:off x="2582" y="3475"/>
              <a:ext cx="29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79" name="Line 166"/>
            <p:cNvSpPr>
              <a:spLocks noChangeShapeType="1"/>
            </p:cNvSpPr>
            <p:nvPr/>
          </p:nvSpPr>
          <p:spPr bwMode="auto">
            <a:xfrm>
              <a:off x="3037" y="3688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9980" name="Group 167"/>
            <p:cNvGrpSpPr>
              <a:grpSpLocks/>
            </p:cNvGrpSpPr>
            <p:nvPr/>
          </p:nvGrpSpPr>
          <p:grpSpPr bwMode="auto">
            <a:xfrm>
              <a:off x="3346" y="3536"/>
              <a:ext cx="660" cy="302"/>
              <a:chOff x="1292" y="618"/>
              <a:chExt cx="409" cy="181"/>
            </a:xfrm>
          </p:grpSpPr>
          <p:sp>
            <p:nvSpPr>
              <p:cNvPr id="39990" name="Rectangle 168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991" name="Line 169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9981" name="Text Box 170"/>
            <p:cNvSpPr txBox="1">
              <a:spLocks noChangeArrowheads="1"/>
            </p:cNvSpPr>
            <p:nvPr/>
          </p:nvSpPr>
          <p:spPr bwMode="auto">
            <a:xfrm>
              <a:off x="3452" y="3475"/>
              <a:ext cx="29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82" name="Line 171"/>
            <p:cNvSpPr>
              <a:spLocks noChangeShapeType="1"/>
            </p:cNvSpPr>
            <p:nvPr/>
          </p:nvSpPr>
          <p:spPr bwMode="auto">
            <a:xfrm>
              <a:off x="3907" y="3688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9983" name="Group 172"/>
            <p:cNvGrpSpPr>
              <a:grpSpLocks/>
            </p:cNvGrpSpPr>
            <p:nvPr/>
          </p:nvGrpSpPr>
          <p:grpSpPr bwMode="auto">
            <a:xfrm>
              <a:off x="4843" y="3536"/>
              <a:ext cx="660" cy="302"/>
              <a:chOff x="1292" y="618"/>
              <a:chExt cx="409" cy="181"/>
            </a:xfrm>
          </p:grpSpPr>
          <p:sp>
            <p:nvSpPr>
              <p:cNvPr id="39988" name="Rectangle 173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989" name="Line 174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9984" name="Text Box 175"/>
            <p:cNvSpPr txBox="1">
              <a:spLocks noChangeArrowheads="1"/>
            </p:cNvSpPr>
            <p:nvPr/>
          </p:nvSpPr>
          <p:spPr bwMode="auto">
            <a:xfrm>
              <a:off x="4884" y="3475"/>
              <a:ext cx="385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kumimoji="1" lang="en-US" altLang="zh-CN" sz="32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85" name="Line 176"/>
            <p:cNvSpPr>
              <a:spLocks noChangeShapeType="1"/>
            </p:cNvSpPr>
            <p:nvPr/>
          </p:nvSpPr>
          <p:spPr bwMode="auto">
            <a:xfrm>
              <a:off x="4535" y="3688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9986" name="Text Box 177"/>
            <p:cNvSpPr txBox="1">
              <a:spLocks noChangeArrowheads="1"/>
            </p:cNvSpPr>
            <p:nvPr/>
          </p:nvSpPr>
          <p:spPr bwMode="auto">
            <a:xfrm>
              <a:off x="4241" y="3459"/>
              <a:ext cx="29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39987" name="Text Box 178"/>
            <p:cNvSpPr txBox="1">
              <a:spLocks noChangeArrowheads="1"/>
            </p:cNvSpPr>
            <p:nvPr/>
          </p:nvSpPr>
          <p:spPr bwMode="auto">
            <a:xfrm>
              <a:off x="5292" y="3569"/>
              <a:ext cx="21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grpSp>
        <p:nvGrpSpPr>
          <p:cNvPr id="39967" name="Group 180"/>
          <p:cNvGrpSpPr>
            <a:grpSpLocks/>
          </p:cNvGrpSpPr>
          <p:nvPr/>
        </p:nvGrpSpPr>
        <p:grpSpPr bwMode="auto">
          <a:xfrm>
            <a:off x="1500188" y="4724400"/>
            <a:ext cx="1047750" cy="576263"/>
            <a:chOff x="1610" y="3022"/>
            <a:chExt cx="660" cy="363"/>
          </a:xfrm>
        </p:grpSpPr>
        <p:grpSp>
          <p:nvGrpSpPr>
            <p:cNvPr id="39970" name="Group 181"/>
            <p:cNvGrpSpPr>
              <a:grpSpLocks/>
            </p:cNvGrpSpPr>
            <p:nvPr/>
          </p:nvGrpSpPr>
          <p:grpSpPr bwMode="auto">
            <a:xfrm>
              <a:off x="1610" y="3083"/>
              <a:ext cx="660" cy="302"/>
              <a:chOff x="1292" y="618"/>
              <a:chExt cx="409" cy="181"/>
            </a:xfrm>
          </p:grpSpPr>
          <p:sp>
            <p:nvSpPr>
              <p:cNvPr id="39972" name="Rectangle 182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9973" name="Line 183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9971" name="Text Box 184"/>
            <p:cNvSpPr txBox="1">
              <a:spLocks noChangeArrowheads="1"/>
            </p:cNvSpPr>
            <p:nvPr/>
          </p:nvSpPr>
          <p:spPr bwMode="auto">
            <a:xfrm>
              <a:off x="1721" y="3022"/>
              <a:ext cx="289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x</a:t>
              </a:r>
            </a:p>
          </p:txBody>
        </p:sp>
      </p:grpSp>
      <p:sp>
        <p:nvSpPr>
          <p:cNvPr id="39968" name="Line 185"/>
          <p:cNvSpPr>
            <a:spLocks noChangeShapeType="1"/>
          </p:cNvSpPr>
          <p:nvPr/>
        </p:nvSpPr>
        <p:spPr bwMode="auto">
          <a:xfrm flipH="1">
            <a:off x="2560638" y="5065713"/>
            <a:ext cx="43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9969" name="Text Box 186"/>
          <p:cNvSpPr txBox="1">
            <a:spLocks noChangeArrowheads="1"/>
          </p:cNvSpPr>
          <p:nvPr/>
        </p:nvSpPr>
        <p:spPr bwMode="auto">
          <a:xfrm>
            <a:off x="2916238" y="4835525"/>
            <a:ext cx="431800" cy="41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</a:p>
        </p:txBody>
      </p:sp>
      <p:sp>
        <p:nvSpPr>
          <p:cNvPr id="188603" name="Line 187"/>
          <p:cNvSpPr>
            <a:spLocks noChangeShapeType="1"/>
          </p:cNvSpPr>
          <p:nvPr/>
        </p:nvSpPr>
        <p:spPr bwMode="auto">
          <a:xfrm>
            <a:off x="2411413" y="5084763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9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8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8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1000"/>
                                        <p:tgtEl>
                                          <p:spTgt spid="188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8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8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C -0.01146 -0.01921 -0.05434 -0.09166 -0.06857 -0.11574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513" grpId="0" animBg="1"/>
      <p:bldP spid="188514" grpId="0" animBg="1"/>
      <p:bldP spid="1885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CE714B6-9CB4-44BB-9B91-88B370906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Insert(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SingleList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*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L,int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i,ElemType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x)</a:t>
            </a:r>
          </a:p>
          <a:p>
            <a:pPr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Node *p,*q;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j;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&lt;-1 ||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&gt;L-&gt;n-1) return ERROR;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p=L-&gt;first;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for ( j=0; j&lt;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; j++) p=p-&gt;link; //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从头结点开始查找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q=(Node*)malloc(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sizeof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(Node)); //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生成新结点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q-&gt;element=x;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if(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&gt;-1)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{ q-&gt;link=p-&gt;link; //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新结点插在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所指结点之后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p-&gt;link=q;}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else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{q-&gt;link=L-&gt;first; //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新结点插在头结点之前，成为新的头结点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L-&gt;first=q;}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L-&gt;n++;</a:t>
            </a:r>
          </a:p>
          <a:p>
            <a:pPr indent="265113"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</a:t>
            </a:r>
          </a:p>
          <a:p>
            <a:pPr>
              <a:defRPr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</a:p>
        </p:txBody>
      </p:sp>
      <p:sp>
        <p:nvSpPr>
          <p:cNvPr id="37891" name="AutoShape 4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B278064-7863-4CD0-A462-7D4DC2133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6308725"/>
            <a:ext cx="720725" cy="360363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1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ChangeArrowheads="1"/>
          </p:cNvSpPr>
          <p:nvPr/>
        </p:nvSpPr>
        <p:spPr bwMode="auto">
          <a:xfrm>
            <a:off x="527050" y="812800"/>
            <a:ext cx="275113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删除运算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DCE8FB0-47CD-4FEE-933F-469A409E92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37922" y="2385066"/>
          <a:ext cx="90368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r>
                        <a:rPr lang="en-US" altLang="zh-CN" sz="2400" baseline="-25000" dirty="0"/>
                        <a:t>0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ED2E99B-80AF-4AB6-9E62-F5E8FCB9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59906"/>
              </p:ext>
            </p:extLst>
          </p:nvPr>
        </p:nvGraphicFramePr>
        <p:xfrm>
          <a:off x="3915773" y="2375985"/>
          <a:ext cx="8916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r>
                        <a:rPr lang="en-US" altLang="zh-CN" sz="2400" baseline="-25000" dirty="0"/>
                        <a:t>i-1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9EE71E6-B9A1-4772-BEB6-96C21BD94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081285"/>
              </p:ext>
            </p:extLst>
          </p:nvPr>
        </p:nvGraphicFramePr>
        <p:xfrm>
          <a:off x="6580107" y="2340856"/>
          <a:ext cx="8586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r>
                        <a:rPr lang="en-US" altLang="zh-CN" sz="2400" baseline="-25000" dirty="0"/>
                        <a:t>i+1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2D526D5-4CB6-408A-B739-EF96CEC6432B}"/>
              </a:ext>
            </a:extLst>
          </p:cNvPr>
          <p:cNvCxnSpPr/>
          <p:nvPr/>
        </p:nvCxnSpPr>
        <p:spPr>
          <a:xfrm flipV="1">
            <a:off x="3354892" y="2586210"/>
            <a:ext cx="578271" cy="561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2FFFAA9-A4BA-471A-937B-D0ACD5F39F3D}"/>
              </a:ext>
            </a:extLst>
          </p:cNvPr>
          <p:cNvCxnSpPr/>
          <p:nvPr/>
        </p:nvCxnSpPr>
        <p:spPr>
          <a:xfrm>
            <a:off x="4657819" y="2604585"/>
            <a:ext cx="595280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D09B2BA4-2D2E-4484-A36D-8322427BD2E4}"/>
              </a:ext>
            </a:extLst>
          </p:cNvPr>
          <p:cNvSpPr/>
          <p:nvPr/>
        </p:nvSpPr>
        <p:spPr>
          <a:xfrm>
            <a:off x="937203" y="239861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5C2F72F-DE58-4228-A479-A342D2F049B7}"/>
              </a:ext>
            </a:extLst>
          </p:cNvPr>
          <p:cNvCxnSpPr/>
          <p:nvPr/>
        </p:nvCxnSpPr>
        <p:spPr>
          <a:xfrm flipV="1">
            <a:off x="1135924" y="2567022"/>
            <a:ext cx="396000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F1CC735-5603-4D50-A1A9-7ABFE79A04B1}"/>
              </a:ext>
            </a:extLst>
          </p:cNvPr>
          <p:cNvSpPr txBox="1"/>
          <p:nvPr/>
        </p:nvSpPr>
        <p:spPr>
          <a:xfrm>
            <a:off x="732438" y="1869232"/>
            <a:ext cx="11169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181A8B3-A98A-4B0F-A336-303E087102E4}"/>
              </a:ext>
            </a:extLst>
          </p:cNvPr>
          <p:cNvCxnSpPr/>
          <p:nvPr/>
        </p:nvCxnSpPr>
        <p:spPr>
          <a:xfrm flipV="1">
            <a:off x="2296977" y="2601776"/>
            <a:ext cx="578271" cy="561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3F799FB-AA21-4661-9FF2-C888BB88B476}"/>
              </a:ext>
            </a:extLst>
          </p:cNvPr>
          <p:cNvSpPr txBox="1"/>
          <p:nvPr/>
        </p:nvSpPr>
        <p:spPr>
          <a:xfrm>
            <a:off x="2866703" y="2340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33D5997-67CE-422D-9C66-B07620C67F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2918" y="2357610"/>
          <a:ext cx="8916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a</a:t>
                      </a:r>
                      <a:r>
                        <a:rPr lang="en-US" altLang="zh-CN" sz="2400" baseline="-25000" dirty="0" err="1"/>
                        <a:t>i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72EBFDB-7417-45C6-83CD-F6FC9B02DB3F}"/>
              </a:ext>
            </a:extLst>
          </p:cNvPr>
          <p:cNvCxnSpPr/>
          <p:nvPr/>
        </p:nvCxnSpPr>
        <p:spPr>
          <a:xfrm>
            <a:off x="5994964" y="2586210"/>
            <a:ext cx="595280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82EFEBB-DF2F-4FA5-9EFF-498983F86A26}"/>
              </a:ext>
            </a:extLst>
          </p:cNvPr>
          <p:cNvCxnSpPr/>
          <p:nvPr/>
        </p:nvCxnSpPr>
        <p:spPr>
          <a:xfrm flipV="1">
            <a:off x="7372962" y="2561405"/>
            <a:ext cx="578271" cy="561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5F4ADCE-3F06-4C78-89FC-0E059ACBC1E8}"/>
              </a:ext>
            </a:extLst>
          </p:cNvPr>
          <p:cNvSpPr txBox="1"/>
          <p:nvPr/>
        </p:nvSpPr>
        <p:spPr>
          <a:xfrm>
            <a:off x="8007412" y="23370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571D356-DE25-4506-A99D-B64C9B472EAC}"/>
              </a:ext>
            </a:extLst>
          </p:cNvPr>
          <p:cNvCxnSpPr/>
          <p:nvPr/>
        </p:nvCxnSpPr>
        <p:spPr>
          <a:xfrm flipH="1">
            <a:off x="5257082" y="2069574"/>
            <a:ext cx="1051035" cy="1219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E866126-4042-43CC-89CD-E5C48A2ADE77}"/>
              </a:ext>
            </a:extLst>
          </p:cNvPr>
          <p:cNvCxnSpPr/>
          <p:nvPr/>
        </p:nvCxnSpPr>
        <p:spPr>
          <a:xfrm>
            <a:off x="5282308" y="2207638"/>
            <a:ext cx="914400" cy="9144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11">
            <a:extLst>
              <a:ext uri="{FF2B5EF4-FFF2-40B4-BE49-F238E27FC236}">
                <a16:creationId xmlns:a16="http://schemas.microsoft.com/office/drawing/2014/main" id="{6EC3D079-BE1F-4585-8ED4-2EDD92BD7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61" y="3371690"/>
            <a:ext cx="8131284" cy="31781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删除算法步骤为：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①从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开始找到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i-1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结点，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指向该结点，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指向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的后继结点</a:t>
            </a:r>
            <a:r>
              <a:rPr kumimoji="1"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</a:p>
          <a:p>
            <a:pPr>
              <a:lnSpc>
                <a:spcPct val="120000"/>
              </a:lnSpc>
            </a:pP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②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从单链表中删除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③释放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之空间；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④</a:t>
            </a:r>
            <a:r>
              <a:rPr kumimoji="1"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表长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减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223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utoUpdateAnimBg="0"/>
      <p:bldP spid="24" grpI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9"/>
          <p:cNvSpPr>
            <a:spLocks noChangeArrowheads="1"/>
          </p:cNvSpPr>
          <p:nvPr/>
        </p:nvSpPr>
        <p:spPr bwMode="auto">
          <a:xfrm>
            <a:off x="4082940" y="3749675"/>
            <a:ext cx="1368425" cy="4714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35" name="Line 60"/>
          <p:cNvSpPr>
            <a:spLocks noChangeShapeType="1"/>
          </p:cNvSpPr>
          <p:nvPr/>
        </p:nvSpPr>
        <p:spPr bwMode="auto">
          <a:xfrm>
            <a:off x="4944953" y="3749675"/>
            <a:ext cx="3175" cy="471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36" name="Text Box 61"/>
          <p:cNvSpPr txBox="1">
            <a:spLocks noChangeArrowheads="1"/>
          </p:cNvSpPr>
          <p:nvPr/>
        </p:nvSpPr>
        <p:spPr bwMode="auto">
          <a:xfrm>
            <a:off x="4155965" y="3644900"/>
            <a:ext cx="86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endParaRPr kumimoji="1" lang="en-US" altLang="zh-CN" sz="2800" b="1" baseline="-25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37" name="Rectangle 62"/>
          <p:cNvSpPr>
            <a:spLocks noChangeArrowheads="1"/>
          </p:cNvSpPr>
          <p:nvPr/>
        </p:nvSpPr>
        <p:spPr bwMode="auto">
          <a:xfrm>
            <a:off x="5668853" y="3749675"/>
            <a:ext cx="1439862" cy="4714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38" name="Line 63"/>
          <p:cNvSpPr>
            <a:spLocks noChangeShapeType="1"/>
          </p:cNvSpPr>
          <p:nvPr/>
        </p:nvSpPr>
        <p:spPr bwMode="auto">
          <a:xfrm>
            <a:off x="6387990" y="3749675"/>
            <a:ext cx="1588" cy="471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39" name="Text Box 64"/>
          <p:cNvSpPr txBox="1">
            <a:spLocks noChangeArrowheads="1"/>
          </p:cNvSpPr>
          <p:nvPr/>
        </p:nvSpPr>
        <p:spPr bwMode="auto">
          <a:xfrm>
            <a:off x="5651390" y="3679825"/>
            <a:ext cx="10239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i+1</a:t>
            </a:r>
          </a:p>
        </p:txBody>
      </p:sp>
      <p:sp>
        <p:nvSpPr>
          <p:cNvPr id="44040" name="Line 65"/>
          <p:cNvSpPr>
            <a:spLocks noChangeShapeType="1"/>
          </p:cNvSpPr>
          <p:nvPr/>
        </p:nvSpPr>
        <p:spPr bwMode="auto">
          <a:xfrm>
            <a:off x="6748353" y="4005263"/>
            <a:ext cx="576262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3602" name="Line 66"/>
          <p:cNvSpPr>
            <a:spLocks noChangeShapeType="1"/>
          </p:cNvSpPr>
          <p:nvPr/>
        </p:nvSpPr>
        <p:spPr bwMode="auto">
          <a:xfrm>
            <a:off x="3649553" y="3979863"/>
            <a:ext cx="576262" cy="1587"/>
          </a:xfrm>
          <a:prstGeom prst="line">
            <a:avLst/>
          </a:prstGeom>
          <a:noFill/>
          <a:ln w="19050">
            <a:solidFill>
              <a:srgbClr val="00B050"/>
            </a:solidFill>
            <a:prstDash val="dash"/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42" name="Oval 67"/>
          <p:cNvSpPr>
            <a:spLocks noChangeArrowheads="1"/>
          </p:cNvSpPr>
          <p:nvPr/>
        </p:nvSpPr>
        <p:spPr bwMode="auto">
          <a:xfrm>
            <a:off x="3203465" y="3173413"/>
            <a:ext cx="192088" cy="1889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43" name="Line 68"/>
          <p:cNvSpPr>
            <a:spLocks noChangeShapeType="1"/>
          </p:cNvSpPr>
          <p:nvPr/>
        </p:nvSpPr>
        <p:spPr bwMode="auto">
          <a:xfrm>
            <a:off x="3300303" y="3267075"/>
            <a:ext cx="1587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44" name="Text Box 69"/>
          <p:cNvSpPr txBox="1">
            <a:spLocks noChangeArrowheads="1"/>
          </p:cNvSpPr>
          <p:nvPr/>
        </p:nvSpPr>
        <p:spPr bwMode="auto">
          <a:xfrm>
            <a:off x="2852628" y="2974975"/>
            <a:ext cx="4794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</a:p>
        </p:txBody>
      </p:sp>
      <p:sp>
        <p:nvSpPr>
          <p:cNvPr id="44045" name="Oval 70"/>
          <p:cNvSpPr>
            <a:spLocks noChangeArrowheads="1"/>
          </p:cNvSpPr>
          <p:nvPr/>
        </p:nvSpPr>
        <p:spPr bwMode="auto">
          <a:xfrm>
            <a:off x="4481403" y="3186113"/>
            <a:ext cx="193675" cy="1889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46" name="Line 71"/>
          <p:cNvSpPr>
            <a:spLocks noChangeShapeType="1"/>
          </p:cNvSpPr>
          <p:nvPr/>
        </p:nvSpPr>
        <p:spPr bwMode="auto">
          <a:xfrm>
            <a:off x="4579828" y="3279775"/>
            <a:ext cx="1587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47" name="Text Box 72"/>
          <p:cNvSpPr txBox="1">
            <a:spLocks noChangeArrowheads="1"/>
          </p:cNvSpPr>
          <p:nvPr/>
        </p:nvSpPr>
        <p:spPr bwMode="auto">
          <a:xfrm>
            <a:off x="4130565" y="2987675"/>
            <a:ext cx="481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</a:p>
        </p:txBody>
      </p:sp>
      <p:sp>
        <p:nvSpPr>
          <p:cNvPr id="44048" name="Line 73"/>
          <p:cNvSpPr>
            <a:spLocks noChangeShapeType="1"/>
          </p:cNvSpPr>
          <p:nvPr/>
        </p:nvSpPr>
        <p:spPr bwMode="auto">
          <a:xfrm>
            <a:off x="5091003" y="3990975"/>
            <a:ext cx="57626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49" name="Rectangle 74"/>
          <p:cNvSpPr>
            <a:spLocks noChangeArrowheads="1"/>
          </p:cNvSpPr>
          <p:nvPr/>
        </p:nvSpPr>
        <p:spPr bwMode="auto">
          <a:xfrm>
            <a:off x="2643078" y="3736975"/>
            <a:ext cx="1201737" cy="4714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50" name="Line 75"/>
          <p:cNvSpPr>
            <a:spLocks noChangeShapeType="1"/>
          </p:cNvSpPr>
          <p:nvPr/>
        </p:nvSpPr>
        <p:spPr bwMode="auto">
          <a:xfrm>
            <a:off x="3505090" y="3736975"/>
            <a:ext cx="3175" cy="471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4051" name="Text Box 76"/>
          <p:cNvSpPr txBox="1">
            <a:spLocks noChangeArrowheads="1"/>
          </p:cNvSpPr>
          <p:nvPr/>
        </p:nvSpPr>
        <p:spPr bwMode="auto">
          <a:xfrm>
            <a:off x="2571640" y="3644900"/>
            <a:ext cx="129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kumimoji="1" lang="en-US" altLang="zh-CN" sz="28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i-1</a:t>
            </a:r>
          </a:p>
        </p:txBody>
      </p:sp>
      <p:sp>
        <p:nvSpPr>
          <p:cNvPr id="44052" name="Line 77"/>
          <p:cNvSpPr>
            <a:spLocks noChangeShapeType="1"/>
          </p:cNvSpPr>
          <p:nvPr/>
        </p:nvSpPr>
        <p:spPr bwMode="auto">
          <a:xfrm>
            <a:off x="2212865" y="3978275"/>
            <a:ext cx="57626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3614" name="Text Box 78"/>
          <p:cNvSpPr txBox="1">
            <a:spLocks noChangeArrowheads="1"/>
          </p:cNvSpPr>
          <p:nvPr/>
        </p:nvSpPr>
        <p:spPr bwMode="auto">
          <a:xfrm>
            <a:off x="2354153" y="1320800"/>
            <a:ext cx="4681537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删除时只要修改一个指针：</a:t>
            </a:r>
          </a:p>
          <a:p>
            <a:r>
              <a:rPr kumimoji="1"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kumimoji="1"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q-&gt;link=p-&gt;link</a:t>
            </a:r>
          </a:p>
        </p:txBody>
      </p:sp>
      <p:sp>
        <p:nvSpPr>
          <p:cNvPr id="44054" name="Rectangle 79"/>
          <p:cNvSpPr>
            <a:spLocks noChangeArrowheads="1"/>
          </p:cNvSpPr>
          <p:nvPr/>
        </p:nvSpPr>
        <p:spPr bwMode="auto">
          <a:xfrm>
            <a:off x="915878" y="1052513"/>
            <a:ext cx="1435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kumimoji="1" lang="en-US" altLang="zh-CN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zh-CN" altLang="en-US" sz="2800" b="1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193616" name="Line 80"/>
          <p:cNvSpPr>
            <a:spLocks noChangeShapeType="1"/>
          </p:cNvSpPr>
          <p:nvPr/>
        </p:nvSpPr>
        <p:spPr bwMode="auto">
          <a:xfrm flipV="1">
            <a:off x="3652728" y="2884488"/>
            <a:ext cx="1587" cy="1079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3617" name="Line 81"/>
          <p:cNvSpPr>
            <a:spLocks noChangeShapeType="1"/>
          </p:cNvSpPr>
          <p:nvPr/>
        </p:nvSpPr>
        <p:spPr bwMode="auto">
          <a:xfrm>
            <a:off x="3652728" y="2884488"/>
            <a:ext cx="237648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3618" name="Line 82"/>
          <p:cNvSpPr>
            <a:spLocks noChangeShapeType="1"/>
          </p:cNvSpPr>
          <p:nvPr/>
        </p:nvSpPr>
        <p:spPr bwMode="auto">
          <a:xfrm>
            <a:off x="6029215" y="2884488"/>
            <a:ext cx="1588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3441590" y="4843463"/>
            <a:ext cx="4819650" cy="601662"/>
            <a:chOff x="2158" y="3051"/>
            <a:chExt cx="3036" cy="379"/>
          </a:xfrm>
        </p:grpSpPr>
        <p:grpSp>
          <p:nvGrpSpPr>
            <p:cNvPr id="44072" name="Group 84"/>
            <p:cNvGrpSpPr>
              <a:grpSpLocks/>
            </p:cNvGrpSpPr>
            <p:nvPr/>
          </p:nvGrpSpPr>
          <p:grpSpPr bwMode="auto">
            <a:xfrm>
              <a:off x="2158" y="3128"/>
              <a:ext cx="661" cy="302"/>
              <a:chOff x="1292" y="618"/>
              <a:chExt cx="409" cy="181"/>
            </a:xfrm>
          </p:grpSpPr>
          <p:sp>
            <p:nvSpPr>
              <p:cNvPr id="44087" name="Rectangle 85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88" name="Line 86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73" name="Text Box 87"/>
            <p:cNvSpPr txBox="1">
              <a:spLocks noChangeArrowheads="1"/>
            </p:cNvSpPr>
            <p:nvPr/>
          </p:nvSpPr>
          <p:spPr bwMode="auto">
            <a:xfrm>
              <a:off x="2265" y="3067"/>
              <a:ext cx="29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kumimoji="1"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74" name="Line 88"/>
            <p:cNvSpPr>
              <a:spLocks noChangeShapeType="1"/>
            </p:cNvSpPr>
            <p:nvPr/>
          </p:nvSpPr>
          <p:spPr bwMode="auto">
            <a:xfrm>
              <a:off x="2720" y="3280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44075" name="Group 89"/>
            <p:cNvGrpSpPr>
              <a:grpSpLocks/>
            </p:cNvGrpSpPr>
            <p:nvPr/>
          </p:nvGrpSpPr>
          <p:grpSpPr bwMode="auto">
            <a:xfrm>
              <a:off x="3029" y="3128"/>
              <a:ext cx="660" cy="302"/>
              <a:chOff x="1292" y="618"/>
              <a:chExt cx="409" cy="181"/>
            </a:xfrm>
          </p:grpSpPr>
          <p:sp>
            <p:nvSpPr>
              <p:cNvPr id="44085" name="Rectangle 90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86" name="Line 91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76" name="Text Box 92"/>
            <p:cNvSpPr txBox="1">
              <a:spLocks noChangeArrowheads="1"/>
            </p:cNvSpPr>
            <p:nvPr/>
          </p:nvSpPr>
          <p:spPr bwMode="auto">
            <a:xfrm>
              <a:off x="3135" y="3067"/>
              <a:ext cx="29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kumimoji="1"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77" name="Line 93"/>
            <p:cNvSpPr>
              <a:spLocks noChangeShapeType="1"/>
            </p:cNvSpPr>
            <p:nvPr/>
          </p:nvSpPr>
          <p:spPr bwMode="auto">
            <a:xfrm>
              <a:off x="3590" y="3280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44078" name="Group 94"/>
            <p:cNvGrpSpPr>
              <a:grpSpLocks/>
            </p:cNvGrpSpPr>
            <p:nvPr/>
          </p:nvGrpSpPr>
          <p:grpSpPr bwMode="auto">
            <a:xfrm>
              <a:off x="4526" y="3128"/>
              <a:ext cx="660" cy="302"/>
              <a:chOff x="1292" y="618"/>
              <a:chExt cx="409" cy="181"/>
            </a:xfrm>
          </p:grpSpPr>
          <p:sp>
            <p:nvSpPr>
              <p:cNvPr id="44083" name="Rectangle 95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84" name="Line 96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79" name="Text Box 97"/>
            <p:cNvSpPr txBox="1">
              <a:spLocks noChangeArrowheads="1"/>
            </p:cNvSpPr>
            <p:nvPr/>
          </p:nvSpPr>
          <p:spPr bwMode="auto">
            <a:xfrm>
              <a:off x="4567" y="3067"/>
              <a:ext cx="385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kumimoji="1"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80" name="Line 98"/>
            <p:cNvSpPr>
              <a:spLocks noChangeShapeType="1"/>
            </p:cNvSpPr>
            <p:nvPr/>
          </p:nvSpPr>
          <p:spPr bwMode="auto">
            <a:xfrm>
              <a:off x="4218" y="3280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81" name="Text Box 99"/>
            <p:cNvSpPr txBox="1">
              <a:spLocks noChangeArrowheads="1"/>
            </p:cNvSpPr>
            <p:nvPr/>
          </p:nvSpPr>
          <p:spPr bwMode="auto">
            <a:xfrm>
              <a:off x="3924" y="3051"/>
              <a:ext cx="294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44082" name="Text Box 100"/>
            <p:cNvSpPr txBox="1">
              <a:spLocks noChangeArrowheads="1"/>
            </p:cNvSpPr>
            <p:nvPr/>
          </p:nvSpPr>
          <p:spPr bwMode="auto">
            <a:xfrm>
              <a:off x="4975" y="3161"/>
              <a:ext cx="21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grpSp>
        <p:nvGrpSpPr>
          <p:cNvPr id="6" name="Group 101"/>
          <p:cNvGrpSpPr>
            <a:grpSpLocks/>
          </p:cNvGrpSpPr>
          <p:nvPr/>
        </p:nvGrpSpPr>
        <p:grpSpPr bwMode="auto">
          <a:xfrm>
            <a:off x="1131778" y="4724400"/>
            <a:ext cx="930275" cy="598488"/>
            <a:chOff x="703" y="2976"/>
            <a:chExt cx="586" cy="377"/>
          </a:xfrm>
        </p:grpSpPr>
        <p:sp>
          <p:nvSpPr>
            <p:cNvPr id="44069" name="Oval 102"/>
            <p:cNvSpPr>
              <a:spLocks noChangeArrowheads="1"/>
            </p:cNvSpPr>
            <p:nvPr/>
          </p:nvSpPr>
          <p:spPr bwMode="auto">
            <a:xfrm>
              <a:off x="913" y="3204"/>
              <a:ext cx="146" cy="14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zh-CN" sz="2800" b="1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70" name="Text Box 103"/>
            <p:cNvSpPr txBox="1">
              <a:spLocks noChangeArrowheads="1"/>
            </p:cNvSpPr>
            <p:nvPr/>
          </p:nvSpPr>
          <p:spPr bwMode="auto">
            <a:xfrm>
              <a:off x="703" y="2976"/>
              <a:ext cx="5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sp>
          <p:nvSpPr>
            <p:cNvPr id="44071" name="Line 104"/>
            <p:cNvSpPr>
              <a:spLocks noChangeShapeType="1"/>
            </p:cNvSpPr>
            <p:nvPr/>
          </p:nvSpPr>
          <p:spPr bwMode="auto">
            <a:xfrm>
              <a:off x="987" y="3280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7" name="Group 105"/>
          <p:cNvGrpSpPr>
            <a:grpSpLocks/>
          </p:cNvGrpSpPr>
          <p:nvPr/>
        </p:nvGrpSpPr>
        <p:grpSpPr bwMode="auto">
          <a:xfrm>
            <a:off x="1923940" y="4189413"/>
            <a:ext cx="1493838" cy="1255712"/>
            <a:chOff x="1202" y="2639"/>
            <a:chExt cx="941" cy="791"/>
          </a:xfrm>
        </p:grpSpPr>
        <p:grpSp>
          <p:nvGrpSpPr>
            <p:cNvPr id="44061" name="Group 106"/>
            <p:cNvGrpSpPr>
              <a:grpSpLocks/>
            </p:cNvGrpSpPr>
            <p:nvPr/>
          </p:nvGrpSpPr>
          <p:grpSpPr bwMode="auto">
            <a:xfrm>
              <a:off x="1288" y="3128"/>
              <a:ext cx="660" cy="302"/>
              <a:chOff x="1292" y="618"/>
              <a:chExt cx="409" cy="181"/>
            </a:xfrm>
          </p:grpSpPr>
          <p:sp>
            <p:nvSpPr>
              <p:cNvPr id="44067" name="Rectangle 107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68" name="Line 108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62" name="Text Box 109"/>
            <p:cNvSpPr txBox="1">
              <a:spLocks noChangeArrowheads="1"/>
            </p:cNvSpPr>
            <p:nvPr/>
          </p:nvSpPr>
          <p:spPr bwMode="auto">
            <a:xfrm>
              <a:off x="1395" y="3067"/>
              <a:ext cx="293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32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3200" b="1" baseline="-25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kumimoji="1"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63" name="Line 110"/>
            <p:cNvSpPr>
              <a:spLocks noChangeShapeType="1"/>
            </p:cNvSpPr>
            <p:nvPr/>
          </p:nvSpPr>
          <p:spPr bwMode="auto">
            <a:xfrm>
              <a:off x="1850" y="3280"/>
              <a:ext cx="2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64" name="Oval 111"/>
            <p:cNvSpPr>
              <a:spLocks noChangeArrowheads="1"/>
            </p:cNvSpPr>
            <p:nvPr/>
          </p:nvSpPr>
          <p:spPr bwMode="auto">
            <a:xfrm>
              <a:off x="1423" y="2764"/>
              <a:ext cx="122" cy="11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65" name="Line 112"/>
            <p:cNvSpPr>
              <a:spLocks noChangeShapeType="1"/>
            </p:cNvSpPr>
            <p:nvPr/>
          </p:nvSpPr>
          <p:spPr bwMode="auto">
            <a:xfrm>
              <a:off x="1485" y="2823"/>
              <a:ext cx="1" cy="2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66" name="Text Box 113"/>
            <p:cNvSpPr txBox="1">
              <a:spLocks noChangeArrowheads="1"/>
            </p:cNvSpPr>
            <p:nvPr/>
          </p:nvSpPr>
          <p:spPr bwMode="auto">
            <a:xfrm>
              <a:off x="1202" y="2639"/>
              <a:ext cx="3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0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9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193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C 0.02517 2.59259E-6 0.11961 -0.00047 0.15104 -0.0004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6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BA11BD71-E7E3-4649-8E24-FBC32BCF6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2" y="68318"/>
            <a:ext cx="8828690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Delete(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SingleList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*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L,int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</a:p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  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j;  Node *p,*q;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(!L-&gt;n)  return ERROR;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&lt;0 || 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&gt;L-&gt;n-1)  return ERROR;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q=L-&gt;first;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p=L-&gt;first;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 (j=0; j&lt;i-1; j++) q=q-&gt;link;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==0)</a:t>
            </a:r>
          </a:p>
          <a:p>
            <a:pPr indent="265113"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L-&gt;first=q-&gt;link; //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删除的是头结点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else</a:t>
            </a:r>
          </a:p>
          <a:p>
            <a:pPr indent="265113"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{ p=q-&gt;link; //p 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指向</a:t>
            </a:r>
            <a:r>
              <a:rPr lang="en-US" altLang="zh-CN" sz="2800" b="1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5113"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q-&gt;link=p-&gt;link; //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从单链表中删除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所指向的结点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free(p); //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释放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所指结点的存储空间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L-&gt;n--;</a:t>
            </a:r>
          </a:p>
          <a:p>
            <a:pPr indent="265113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 }</a:t>
            </a:r>
          </a:p>
        </p:txBody>
      </p:sp>
    </p:spTree>
    <p:extLst>
      <p:ext uri="{BB962C8B-B14F-4D97-AF65-F5344CB8AC3E}">
        <p14:creationId xmlns:p14="http://schemas.microsoft.com/office/powerpoint/2010/main" val="58829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ext Box 2">
            <a:extLst>
              <a:ext uri="{FF2B5EF4-FFF2-40B4-BE49-F238E27FC236}">
                <a16:creationId xmlns:a16="http://schemas.microsoft.com/office/drawing/2014/main" id="{584163B5-4219-429E-8295-02CD0CCD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212" y="282575"/>
            <a:ext cx="5040313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撤销运算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void Destroy (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SingleList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*L)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{   Node *p;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while(L-&gt; first )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{ p= L-&gt; first-&gt;link;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free(L-&gt;first);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L-&gt; first=p;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</a:p>
        </p:txBody>
      </p:sp>
      <p:grpSp>
        <p:nvGrpSpPr>
          <p:cNvPr id="2" name="Group 43">
            <a:extLst>
              <a:ext uri="{FF2B5EF4-FFF2-40B4-BE49-F238E27FC236}">
                <a16:creationId xmlns:a16="http://schemas.microsoft.com/office/drawing/2014/main" id="{491BCFE8-3ECC-4645-B57C-43055BCFB421}"/>
              </a:ext>
            </a:extLst>
          </p:cNvPr>
          <p:cNvGrpSpPr>
            <a:grpSpLocks/>
          </p:cNvGrpSpPr>
          <p:nvPr/>
        </p:nvGrpSpPr>
        <p:grpSpPr bwMode="auto">
          <a:xfrm>
            <a:off x="4365625" y="4016375"/>
            <a:ext cx="1084263" cy="447675"/>
            <a:chOff x="1623" y="3339"/>
            <a:chExt cx="683" cy="282"/>
          </a:xfrm>
        </p:grpSpPr>
        <p:grpSp>
          <p:nvGrpSpPr>
            <p:cNvPr id="44062" name="Group 12">
              <a:extLst>
                <a:ext uri="{FF2B5EF4-FFF2-40B4-BE49-F238E27FC236}">
                  <a16:creationId xmlns:a16="http://schemas.microsoft.com/office/drawing/2014/main" id="{3EFFCB57-3E4B-492B-AB34-68D06D7B60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3" y="3386"/>
              <a:ext cx="527" cy="235"/>
              <a:chOff x="1292" y="618"/>
              <a:chExt cx="409" cy="181"/>
            </a:xfrm>
          </p:grpSpPr>
          <p:sp>
            <p:nvSpPr>
              <p:cNvPr id="44065" name="Rectangle 13">
                <a:extLst>
                  <a:ext uri="{FF2B5EF4-FFF2-40B4-BE49-F238E27FC236}">
                    <a16:creationId xmlns:a16="http://schemas.microsoft.com/office/drawing/2014/main" id="{690216B3-032B-420F-AAFD-DD300C290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66" name="Line 14">
                <a:extLst>
                  <a:ext uri="{FF2B5EF4-FFF2-40B4-BE49-F238E27FC236}">
                    <a16:creationId xmlns:a16="http://schemas.microsoft.com/office/drawing/2014/main" id="{1C2D76B2-8F68-4F8B-B035-797ECC525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63" name="Text Box 15">
              <a:extLst>
                <a:ext uri="{FF2B5EF4-FFF2-40B4-BE49-F238E27FC236}">
                  <a16:creationId xmlns:a16="http://schemas.microsoft.com/office/drawing/2014/main" id="{997D2009-F528-41FD-ADD4-F85BBD32E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" y="3339"/>
              <a:ext cx="23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64" name="Line 16">
              <a:extLst>
                <a:ext uri="{FF2B5EF4-FFF2-40B4-BE49-F238E27FC236}">
                  <a16:creationId xmlns:a16="http://schemas.microsoft.com/office/drawing/2014/main" id="{3C7BCF57-233B-4FF5-B6A6-AFA521268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1" y="3504"/>
              <a:ext cx="2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4" name="Group 45">
            <a:extLst>
              <a:ext uri="{FF2B5EF4-FFF2-40B4-BE49-F238E27FC236}">
                <a16:creationId xmlns:a16="http://schemas.microsoft.com/office/drawing/2014/main" id="{C7195706-B81E-468F-A025-7AF923A18929}"/>
              </a:ext>
            </a:extLst>
          </p:cNvPr>
          <p:cNvGrpSpPr>
            <a:grpSpLocks/>
          </p:cNvGrpSpPr>
          <p:nvPr/>
        </p:nvGrpSpPr>
        <p:grpSpPr bwMode="auto">
          <a:xfrm>
            <a:off x="5467350" y="4016375"/>
            <a:ext cx="1084263" cy="447675"/>
            <a:chOff x="2317" y="3339"/>
            <a:chExt cx="683" cy="282"/>
          </a:xfrm>
        </p:grpSpPr>
        <p:grpSp>
          <p:nvGrpSpPr>
            <p:cNvPr id="44057" name="Group 17">
              <a:extLst>
                <a:ext uri="{FF2B5EF4-FFF2-40B4-BE49-F238E27FC236}">
                  <a16:creationId xmlns:a16="http://schemas.microsoft.com/office/drawing/2014/main" id="{91DB8898-0285-4CB1-B093-AD13716EF3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" y="3386"/>
              <a:ext cx="527" cy="235"/>
              <a:chOff x="1292" y="618"/>
              <a:chExt cx="409" cy="181"/>
            </a:xfrm>
          </p:grpSpPr>
          <p:sp>
            <p:nvSpPr>
              <p:cNvPr id="44060" name="Rectangle 18">
                <a:extLst>
                  <a:ext uri="{FF2B5EF4-FFF2-40B4-BE49-F238E27FC236}">
                    <a16:creationId xmlns:a16="http://schemas.microsoft.com/office/drawing/2014/main" id="{CB43F6F9-836A-4D77-B1F4-90C597B34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61" name="Line 19">
                <a:extLst>
                  <a:ext uri="{FF2B5EF4-FFF2-40B4-BE49-F238E27FC236}">
                    <a16:creationId xmlns:a16="http://schemas.microsoft.com/office/drawing/2014/main" id="{001275D6-F3E7-4F0E-99AC-832C03FA7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58" name="Text Box 20">
              <a:extLst>
                <a:ext uri="{FF2B5EF4-FFF2-40B4-BE49-F238E27FC236}">
                  <a16:creationId xmlns:a16="http://schemas.microsoft.com/office/drawing/2014/main" id="{BE29A8E7-805D-409D-AE3D-CDF6AA81B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2" y="3339"/>
              <a:ext cx="23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59" name="Line 21">
              <a:extLst>
                <a:ext uri="{FF2B5EF4-FFF2-40B4-BE49-F238E27FC236}">
                  <a16:creationId xmlns:a16="http://schemas.microsoft.com/office/drawing/2014/main" id="{FC6AD6BC-7582-45E4-82DF-EAD1EA1FB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6" y="3504"/>
              <a:ext cx="2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6" name="Group 38">
            <a:extLst>
              <a:ext uri="{FF2B5EF4-FFF2-40B4-BE49-F238E27FC236}">
                <a16:creationId xmlns:a16="http://schemas.microsoft.com/office/drawing/2014/main" id="{3AA4A4D8-D2CE-408B-ACCC-4AC6FA7754BE}"/>
              </a:ext>
            </a:extLst>
          </p:cNvPr>
          <p:cNvGrpSpPr>
            <a:grpSpLocks/>
          </p:cNvGrpSpPr>
          <p:nvPr/>
        </p:nvGrpSpPr>
        <p:grpSpPr bwMode="auto">
          <a:xfrm>
            <a:off x="3624263" y="3903663"/>
            <a:ext cx="742950" cy="465137"/>
            <a:chOff x="1156" y="3268"/>
            <a:chExt cx="468" cy="293"/>
          </a:xfrm>
        </p:grpSpPr>
        <p:sp>
          <p:nvSpPr>
            <p:cNvPr id="44054" name="Line 33">
              <a:extLst>
                <a:ext uri="{FF2B5EF4-FFF2-40B4-BE49-F238E27FC236}">
                  <a16:creationId xmlns:a16="http://schemas.microsoft.com/office/drawing/2014/main" id="{1F29F367-C94D-461C-AA1C-6D9B263D9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3" y="3504"/>
              <a:ext cx="2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55" name="Oval 34">
              <a:extLst>
                <a:ext uri="{FF2B5EF4-FFF2-40B4-BE49-F238E27FC236}">
                  <a16:creationId xmlns:a16="http://schemas.microsoft.com/office/drawing/2014/main" id="{4BFC5E9C-52EE-4259-BF81-D24D85F2A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" y="3445"/>
              <a:ext cx="117" cy="1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56" name="Text Box 35">
              <a:extLst>
                <a:ext uri="{FF2B5EF4-FFF2-40B4-BE49-F238E27FC236}">
                  <a16:creationId xmlns:a16="http://schemas.microsoft.com/office/drawing/2014/main" id="{9BFAFBC1-D38D-4CE4-BB4F-6234FB9D7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3268"/>
              <a:ext cx="4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</p:grpSp>
      <p:grpSp>
        <p:nvGrpSpPr>
          <p:cNvPr id="7" name="Group 48">
            <a:extLst>
              <a:ext uri="{FF2B5EF4-FFF2-40B4-BE49-F238E27FC236}">
                <a16:creationId xmlns:a16="http://schemas.microsoft.com/office/drawing/2014/main" id="{EBDA2DD4-E248-4AB4-9F69-E4F8513A9F84}"/>
              </a:ext>
            </a:extLst>
          </p:cNvPr>
          <p:cNvGrpSpPr>
            <a:grpSpLocks/>
          </p:cNvGrpSpPr>
          <p:nvPr/>
        </p:nvGrpSpPr>
        <p:grpSpPr bwMode="auto">
          <a:xfrm>
            <a:off x="6570663" y="4016375"/>
            <a:ext cx="893762" cy="447675"/>
            <a:chOff x="3905" y="3012"/>
            <a:chExt cx="563" cy="282"/>
          </a:xfrm>
        </p:grpSpPr>
        <p:grpSp>
          <p:nvGrpSpPr>
            <p:cNvPr id="44049" name="Group 22">
              <a:extLst>
                <a:ext uri="{FF2B5EF4-FFF2-40B4-BE49-F238E27FC236}">
                  <a16:creationId xmlns:a16="http://schemas.microsoft.com/office/drawing/2014/main" id="{CF8B09F0-3BB8-40CE-9B9A-AF726B6AF7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3059"/>
              <a:ext cx="527" cy="235"/>
              <a:chOff x="1292" y="618"/>
              <a:chExt cx="409" cy="181"/>
            </a:xfrm>
          </p:grpSpPr>
          <p:sp>
            <p:nvSpPr>
              <p:cNvPr id="44052" name="Rectangle 23">
                <a:extLst>
                  <a:ext uri="{FF2B5EF4-FFF2-40B4-BE49-F238E27FC236}">
                    <a16:creationId xmlns:a16="http://schemas.microsoft.com/office/drawing/2014/main" id="{A5DF72D9-CC2C-4B0A-B056-C9D46956B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053" name="Line 24">
                <a:extLst>
                  <a:ext uri="{FF2B5EF4-FFF2-40B4-BE49-F238E27FC236}">
                    <a16:creationId xmlns:a16="http://schemas.microsoft.com/office/drawing/2014/main" id="{5380DE97-8EBC-4F1E-A18C-4B89A7E8D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4050" name="Text Box 25">
              <a:extLst>
                <a:ext uri="{FF2B5EF4-FFF2-40B4-BE49-F238E27FC236}">
                  <a16:creationId xmlns:a16="http://schemas.microsoft.com/office/drawing/2014/main" id="{47B6A361-5858-4233-A37F-C1084126C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" y="3012"/>
              <a:ext cx="23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051" name="Text Box 36">
              <a:extLst>
                <a:ext uri="{FF2B5EF4-FFF2-40B4-BE49-F238E27FC236}">
                  <a16:creationId xmlns:a16="http://schemas.microsoft.com/office/drawing/2014/main" id="{2BDE8A4B-79A5-4694-AB66-5B5427DBF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3" y="3085"/>
              <a:ext cx="17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grpSp>
        <p:nvGrpSpPr>
          <p:cNvPr id="9" name="Group 42">
            <a:extLst>
              <a:ext uri="{FF2B5EF4-FFF2-40B4-BE49-F238E27FC236}">
                <a16:creationId xmlns:a16="http://schemas.microsoft.com/office/drawing/2014/main" id="{EF80FE54-6EC3-4475-8BD5-964E3D46619D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3357563"/>
            <a:ext cx="287338" cy="736600"/>
            <a:chOff x="1739" y="2921"/>
            <a:chExt cx="181" cy="464"/>
          </a:xfrm>
        </p:grpSpPr>
        <p:sp>
          <p:nvSpPr>
            <p:cNvPr id="44047" name="Text Box 40">
              <a:extLst>
                <a:ext uri="{FF2B5EF4-FFF2-40B4-BE49-F238E27FC236}">
                  <a16:creationId xmlns:a16="http://schemas.microsoft.com/office/drawing/2014/main" id="{1C1E2D3B-A4EC-4245-B6CA-17221590F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" y="2921"/>
              <a:ext cx="181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p</a:t>
              </a:r>
            </a:p>
          </p:txBody>
        </p:sp>
        <p:sp>
          <p:nvSpPr>
            <p:cNvPr id="44048" name="Line 41">
              <a:extLst>
                <a:ext uri="{FF2B5EF4-FFF2-40B4-BE49-F238E27FC236}">
                  <a16:creationId xmlns:a16="http://schemas.microsoft.com/office/drawing/2014/main" id="{498B42EC-44CE-4B0D-99B0-1E3A33F24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3158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4046" name="Rectangle 50">
            <a:extLst>
              <a:ext uri="{FF2B5EF4-FFF2-40B4-BE49-F238E27FC236}">
                <a16:creationId xmlns:a16="http://schemas.microsoft.com/office/drawing/2014/main" id="{D0761652-25B3-4AF4-9D8D-230B9079E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734050"/>
            <a:ext cx="1606550" cy="5191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如何阅读</a:t>
            </a:r>
          </a:p>
        </p:txBody>
      </p:sp>
    </p:spTree>
    <p:extLst>
      <p:ext uri="{BB962C8B-B14F-4D97-AF65-F5344CB8AC3E}">
        <p14:creationId xmlns:p14="http://schemas.microsoft.com/office/powerpoint/2010/main" val="8906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7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7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7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7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6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60"/>
                            </p:stCondLst>
                            <p:childTnLst>
                              <p:par>
                                <p:cTn id="4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1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1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1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C 0.01979 -0.00023 0.0941 -0.0007 0.11892 -0.0009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2" dur="1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C 0.05017 -2.96296E-6 0.10034 -2.96296E-6 0.12031 -2.96296E-6 " pathEditMode="relative" ptsTypes="aA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1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1" dur="1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93 -0.00093 C 0.16962 -0.00093 0.22032 -0.00093 0.24063 -0.00093 " pathEditMode="relative" ptsTypes="aA">
                                      <p:cBhvr>
                                        <p:cTn id="10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0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267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0" dur="2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267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360"/>
                            </p:stCondLst>
                            <p:childTnLst>
                              <p:par>
                                <p:cTn id="1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31 -2.59259E-6 C 0.15486 -2.59259E-6 0.18941 -2.59259E-6 0.2033 -2.59259E-6 " pathEditMode="relative" ptsTypes="aA">
                                      <p:cBhvr>
                                        <p:cTn id="1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7360"/>
                            </p:stCondLst>
                            <p:childTnLst>
                              <p:par>
                                <p:cTn id="1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8360"/>
                            </p:stCondLst>
                            <p:childTnLst>
                              <p:par>
                                <p:cTn id="131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2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267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1480"/>
                            </p:stCondLst>
                            <p:childTnLst>
                              <p:par>
                                <p:cTn id="13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2480"/>
                            </p:stCondLst>
                            <p:childTnLst>
                              <p:par>
                                <p:cTn id="14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1" dur="2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267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5280"/>
                            </p:stCondLst>
                            <p:childTnLst>
                              <p:par>
                                <p:cTn id="1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063 -0.00092 C 0.26007 -0.00092 0.33282 -0.00092 0.35712 -0.00092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6280"/>
                            </p:stCondLst>
                            <p:childTnLst>
                              <p:par>
                                <p:cTn id="14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611188" y="1052513"/>
            <a:ext cx="80772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线性表的链接存储表示的优缺点：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）优点：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插入、删除效率高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可动态申请存储空间       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）缺点：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查找指定位置元素效率低；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链接存储需要额外的指针域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93443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>
            <a:extLst>
              <a:ext uri="{FF2B5EF4-FFF2-40B4-BE49-F238E27FC236}">
                <a16:creationId xmlns:a16="http://schemas.microsoft.com/office/drawing/2014/main" id="{7B3EEAAB-56C4-42B4-82BA-A35F385BC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9" y="579876"/>
            <a:ext cx="4752975" cy="5794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带表头结点的单链表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47107" name="Text Box 2" descr="5%">
            <a:extLst>
              <a:ext uri="{FF2B5EF4-FFF2-40B4-BE49-F238E27FC236}">
                <a16:creationId xmlns:a16="http://schemas.microsoft.com/office/drawing/2014/main" id="{EC66B369-16D0-48D1-B617-B27280FD7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64" y="1515241"/>
            <a:ext cx="7777163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上一节介绍的单链表在做插入和删除运算时，要考虑一般情况和特殊情况，用带表头结点的单链表可以简化上述两种算法。</a:t>
            </a:r>
            <a:endParaRPr lang="zh-CN" altLang="en-US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Monotype Sorts" pitchFamily="2" charset="2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EBBD02E-0DB6-4906-8908-069C12B4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55" y="3414455"/>
            <a:ext cx="7513965" cy="1200329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在原单链表的头结点之前增加一个结点，但它的</a:t>
            </a:r>
            <a:r>
              <a:rPr lang="en-US" altLang="zh-CN" sz="24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element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域中</a:t>
            </a:r>
            <a:r>
              <a:rPr lang="zh-CN" altLang="en-US" sz="2400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不</a:t>
            </a:r>
            <a:r>
              <a:rPr lang="zh-CN" altLang="en-US" sz="240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存放线性表中的任何元素，称该结点为表头结点。</a:t>
            </a:r>
          </a:p>
        </p:txBody>
      </p:sp>
      <p:grpSp>
        <p:nvGrpSpPr>
          <p:cNvPr id="5" name="Group 82">
            <a:extLst>
              <a:ext uri="{FF2B5EF4-FFF2-40B4-BE49-F238E27FC236}">
                <a16:creationId xmlns:a16="http://schemas.microsoft.com/office/drawing/2014/main" id="{055088D9-BFB3-4F66-BAA5-26BB06C64477}"/>
              </a:ext>
            </a:extLst>
          </p:cNvPr>
          <p:cNvGrpSpPr>
            <a:grpSpLocks/>
          </p:cNvGrpSpPr>
          <p:nvPr/>
        </p:nvGrpSpPr>
        <p:grpSpPr bwMode="auto">
          <a:xfrm>
            <a:off x="979403" y="4755986"/>
            <a:ext cx="704850" cy="419100"/>
            <a:chOff x="895" y="2069"/>
            <a:chExt cx="444" cy="264"/>
          </a:xfrm>
        </p:grpSpPr>
        <p:sp>
          <p:nvSpPr>
            <p:cNvPr id="6" name="Line 32">
              <a:extLst>
                <a:ext uri="{FF2B5EF4-FFF2-40B4-BE49-F238E27FC236}">
                  <a16:creationId xmlns:a16="http://schemas.microsoft.com/office/drawing/2014/main" id="{028A28D3-51A9-46DA-BC2C-D371E88DF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7" name="Oval 33">
              <a:extLst>
                <a:ext uri="{FF2B5EF4-FFF2-40B4-BE49-F238E27FC236}">
                  <a16:creationId xmlns:a16="http://schemas.microsoft.com/office/drawing/2014/main" id="{01B8B664-B72C-4B62-A429-96A89D4C9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" y="2228"/>
              <a:ext cx="111" cy="10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 sz="3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" name="Text Box 34">
              <a:extLst>
                <a:ext uri="{FF2B5EF4-FFF2-40B4-BE49-F238E27FC236}">
                  <a16:creationId xmlns:a16="http://schemas.microsoft.com/office/drawing/2014/main" id="{C0184B09-7D00-40BA-A6AD-617552366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5" y="2069"/>
              <a:ext cx="44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</p:grpSp>
      <p:sp>
        <p:nvSpPr>
          <p:cNvPr id="9" name="Line 40">
            <a:extLst>
              <a:ext uri="{FF2B5EF4-FFF2-40B4-BE49-F238E27FC236}">
                <a16:creationId xmlns:a16="http://schemas.microsoft.com/office/drawing/2014/main" id="{AFC8F1B0-40AE-446C-A989-A034C0171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3891" y="5094123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0" name="Group 83">
            <a:extLst>
              <a:ext uri="{FF2B5EF4-FFF2-40B4-BE49-F238E27FC236}">
                <a16:creationId xmlns:a16="http://schemas.microsoft.com/office/drawing/2014/main" id="{D5252B87-585A-47C5-B726-35913AE0B45D}"/>
              </a:ext>
            </a:extLst>
          </p:cNvPr>
          <p:cNvGrpSpPr>
            <a:grpSpLocks/>
          </p:cNvGrpSpPr>
          <p:nvPr/>
        </p:nvGrpSpPr>
        <p:grpSpPr bwMode="auto">
          <a:xfrm>
            <a:off x="1685898" y="4914736"/>
            <a:ext cx="793750" cy="336550"/>
            <a:chOff x="1344" y="2628"/>
            <a:chExt cx="500" cy="212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4A404F96-B81D-4556-9FB6-019635A200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628"/>
              <a:ext cx="500" cy="212"/>
              <a:chOff x="1292" y="618"/>
              <a:chExt cx="409" cy="181"/>
            </a:xfrm>
          </p:grpSpPr>
          <p:sp>
            <p:nvSpPr>
              <p:cNvPr id="13" name="Rectangle 37">
                <a:extLst>
                  <a:ext uri="{FF2B5EF4-FFF2-40B4-BE49-F238E27FC236}">
                    <a16:creationId xmlns:a16="http://schemas.microsoft.com/office/drawing/2014/main" id="{091728A8-82CC-46DD-9513-FE5A52441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4" name="Line 38">
                <a:extLst>
                  <a:ext uri="{FF2B5EF4-FFF2-40B4-BE49-F238E27FC236}">
                    <a16:creationId xmlns:a16="http://schemas.microsoft.com/office/drawing/2014/main" id="{82643066-A698-4D96-B189-9F4D23DFA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CA04BC74-DADB-4016-B1D7-02EFE3D94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2633"/>
              <a:ext cx="317" cy="204"/>
            </a:xfrm>
            <a:prstGeom prst="rect">
              <a:avLst/>
            </a:prstGeom>
            <a:pattFill prst="ltUpDiag">
              <a:fgClr>
                <a:schemeClr val="bg1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15" name="Group 79">
            <a:extLst>
              <a:ext uri="{FF2B5EF4-FFF2-40B4-BE49-F238E27FC236}">
                <a16:creationId xmlns:a16="http://schemas.microsoft.com/office/drawing/2014/main" id="{0C399292-3678-4207-8237-E022804F0F77}"/>
              </a:ext>
            </a:extLst>
          </p:cNvPr>
          <p:cNvGrpSpPr>
            <a:grpSpLocks/>
          </p:cNvGrpSpPr>
          <p:nvPr/>
        </p:nvGrpSpPr>
        <p:grpSpPr bwMode="auto">
          <a:xfrm>
            <a:off x="2689197" y="4829009"/>
            <a:ext cx="4697413" cy="1028699"/>
            <a:chOff x="2008" y="2121"/>
            <a:chExt cx="2959" cy="648"/>
          </a:xfrm>
        </p:grpSpPr>
        <p:grpSp>
          <p:nvGrpSpPr>
            <p:cNvPr id="16" name="Group 11">
              <a:extLst>
                <a:ext uri="{FF2B5EF4-FFF2-40B4-BE49-F238E27FC236}">
                  <a16:creationId xmlns:a16="http://schemas.microsoft.com/office/drawing/2014/main" id="{9C4FEC91-4471-4BF1-A090-C027903F0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8" y="2175"/>
              <a:ext cx="500" cy="212"/>
              <a:chOff x="1292" y="618"/>
              <a:chExt cx="409" cy="181"/>
            </a:xfrm>
          </p:grpSpPr>
          <p:sp>
            <p:nvSpPr>
              <p:cNvPr id="37" name="Rectangle 12">
                <a:extLst>
                  <a:ext uri="{FF2B5EF4-FFF2-40B4-BE49-F238E27FC236}">
                    <a16:creationId xmlns:a16="http://schemas.microsoft.com/office/drawing/2014/main" id="{02C16D2B-21BB-4D66-B4A3-7E41E154F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8" name="Line 13">
                <a:extLst>
                  <a:ext uri="{FF2B5EF4-FFF2-40B4-BE49-F238E27FC236}">
                    <a16:creationId xmlns:a16="http://schemas.microsoft.com/office/drawing/2014/main" id="{2BC27F19-FB5D-4B5A-9817-604663489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05BB0ACA-678D-4012-B007-D172FE52F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" y="2133"/>
              <a:ext cx="22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4C73ABA8-4748-4DCC-853C-520D6C48C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4" y="2282"/>
              <a:ext cx="2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19" name="Group 16">
              <a:extLst>
                <a:ext uri="{FF2B5EF4-FFF2-40B4-BE49-F238E27FC236}">
                  <a16:creationId xmlns:a16="http://schemas.microsoft.com/office/drawing/2014/main" id="{52162644-B1D2-4BDF-9FB2-100924BDB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" y="2175"/>
              <a:ext cx="501" cy="212"/>
              <a:chOff x="1292" y="618"/>
              <a:chExt cx="409" cy="181"/>
            </a:xfrm>
          </p:grpSpPr>
          <p:sp>
            <p:nvSpPr>
              <p:cNvPr id="35" name="Rectangle 17">
                <a:extLst>
                  <a:ext uri="{FF2B5EF4-FFF2-40B4-BE49-F238E27FC236}">
                    <a16:creationId xmlns:a16="http://schemas.microsoft.com/office/drawing/2014/main" id="{3DE61406-F195-44D0-B1F1-FFFBDF2E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305E19FA-F9F7-4B01-8D2F-0382B04943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4FDF7E08-1E32-48A1-8B7F-B2E275514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2133"/>
              <a:ext cx="2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5C9B2FEC-44F1-455B-BC77-7384E7F7F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3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F681EB-2C29-4621-B722-1A18339B34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7" y="2175"/>
              <a:ext cx="500" cy="212"/>
              <a:chOff x="1292" y="618"/>
              <a:chExt cx="409" cy="181"/>
            </a:xfrm>
          </p:grpSpPr>
          <p:sp>
            <p:nvSpPr>
              <p:cNvPr id="33" name="Rectangle 22">
                <a:extLst>
                  <a:ext uri="{FF2B5EF4-FFF2-40B4-BE49-F238E27FC236}">
                    <a16:creationId xmlns:a16="http://schemas.microsoft.com/office/drawing/2014/main" id="{1F94CA27-8AF0-4EF4-8747-150AB93E3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4" name="Line 23">
                <a:extLst>
                  <a:ext uri="{FF2B5EF4-FFF2-40B4-BE49-F238E27FC236}">
                    <a16:creationId xmlns:a16="http://schemas.microsoft.com/office/drawing/2014/main" id="{536D909C-393B-4F5B-A2BB-77B16FAAC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3" name="Text Box 24">
              <a:extLst>
                <a:ext uri="{FF2B5EF4-FFF2-40B4-BE49-F238E27FC236}">
                  <a16:creationId xmlns:a16="http://schemas.microsoft.com/office/drawing/2014/main" id="{0BDD2098-3ABA-4E17-A7FA-715F47046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7" y="2133"/>
              <a:ext cx="2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4" name="Line 25">
              <a:extLst>
                <a:ext uri="{FF2B5EF4-FFF2-40B4-BE49-F238E27FC236}">
                  <a16:creationId xmlns:a16="http://schemas.microsoft.com/office/drawing/2014/main" id="{6539174E-E3B4-4AB6-9ED5-42960235C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2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5" name="Group 26">
              <a:extLst>
                <a:ext uri="{FF2B5EF4-FFF2-40B4-BE49-F238E27FC236}">
                  <a16:creationId xmlns:a16="http://schemas.microsoft.com/office/drawing/2014/main" id="{844FEF69-2E16-4C05-8100-EAE344691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75"/>
              <a:ext cx="500" cy="212"/>
              <a:chOff x="1292" y="618"/>
              <a:chExt cx="409" cy="181"/>
            </a:xfrm>
          </p:grpSpPr>
          <p:sp>
            <p:nvSpPr>
              <p:cNvPr id="31" name="Rectangle 27">
                <a:extLst>
                  <a:ext uri="{FF2B5EF4-FFF2-40B4-BE49-F238E27FC236}">
                    <a16:creationId xmlns:a16="http://schemas.microsoft.com/office/drawing/2014/main" id="{CAB4F8AA-6E31-4F80-9275-CF5D8DAA5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84F3525F-2E6C-4884-8AD5-1581A55AA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6" name="Text Box 29">
              <a:extLst>
                <a:ext uri="{FF2B5EF4-FFF2-40B4-BE49-F238E27FC236}">
                  <a16:creationId xmlns:a16="http://schemas.microsoft.com/office/drawing/2014/main" id="{0A9F9DDF-97FB-4C97-ABB8-32FD2FD17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2" y="2133"/>
              <a:ext cx="2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C5D7C0F2-FD41-4630-86B9-4076EE4630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8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" name="Text Box 31">
              <a:extLst>
                <a:ext uri="{FF2B5EF4-FFF2-40B4-BE49-F238E27FC236}">
                  <a16:creationId xmlns:a16="http://schemas.microsoft.com/office/drawing/2014/main" id="{438127CC-615D-417F-B30B-B3B69ECE8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2121"/>
              <a:ext cx="2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29" name="Text Box 35">
              <a:extLst>
                <a:ext uri="{FF2B5EF4-FFF2-40B4-BE49-F238E27FC236}">
                  <a16:creationId xmlns:a16="http://schemas.microsoft.com/office/drawing/2014/main" id="{78CD89E9-36FD-49A2-BF9B-578B6DE8D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" y="2199"/>
              <a:ext cx="16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  <p:sp>
          <p:nvSpPr>
            <p:cNvPr id="30" name="Rectangle 43">
              <a:extLst>
                <a:ext uri="{FF2B5EF4-FFF2-40B4-BE49-F238E27FC236}">
                  <a16:creationId xmlns:a16="http://schemas.microsoft.com/office/drawing/2014/main" id="{CA0C490F-1F06-4ED5-8F7A-DF19BB784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478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非空表</a:t>
              </a:r>
            </a:p>
          </p:txBody>
        </p:sp>
      </p:grpSp>
      <p:grpSp>
        <p:nvGrpSpPr>
          <p:cNvPr id="39" name="Group 77">
            <a:extLst>
              <a:ext uri="{FF2B5EF4-FFF2-40B4-BE49-F238E27FC236}">
                <a16:creationId xmlns:a16="http://schemas.microsoft.com/office/drawing/2014/main" id="{FA1F1454-69BC-43E5-9E2C-C47012B5D754}"/>
              </a:ext>
            </a:extLst>
          </p:cNvPr>
          <p:cNvGrpSpPr>
            <a:grpSpLocks/>
          </p:cNvGrpSpPr>
          <p:nvPr/>
        </p:nvGrpSpPr>
        <p:grpSpPr bwMode="auto">
          <a:xfrm>
            <a:off x="5544698" y="5721102"/>
            <a:ext cx="1543050" cy="966788"/>
            <a:chOff x="2154" y="2931"/>
            <a:chExt cx="972" cy="609"/>
          </a:xfrm>
        </p:grpSpPr>
        <p:grpSp>
          <p:nvGrpSpPr>
            <p:cNvPr id="40" name="Group 75">
              <a:extLst>
                <a:ext uri="{FF2B5EF4-FFF2-40B4-BE49-F238E27FC236}">
                  <a16:creationId xmlns:a16="http://schemas.microsoft.com/office/drawing/2014/main" id="{D0067407-A592-4362-8D69-60739DA19E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4" y="2931"/>
              <a:ext cx="972" cy="318"/>
              <a:chOff x="1020" y="2750"/>
              <a:chExt cx="972" cy="318"/>
            </a:xfrm>
          </p:grpSpPr>
          <p:sp>
            <p:nvSpPr>
              <p:cNvPr id="42" name="Line 66">
                <a:extLst>
                  <a:ext uri="{FF2B5EF4-FFF2-40B4-BE49-F238E27FC236}">
                    <a16:creationId xmlns:a16="http://schemas.microsoft.com/office/drawing/2014/main" id="{CE752963-56F6-4D28-9DB7-8EAB6C849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5" y="2963"/>
                <a:ext cx="22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3" name="Oval 67">
                <a:extLst>
                  <a:ext uri="{FF2B5EF4-FFF2-40B4-BE49-F238E27FC236}">
                    <a16:creationId xmlns:a16="http://schemas.microsoft.com/office/drawing/2014/main" id="{A7254B47-D73C-4C36-881E-211B7F4F3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909"/>
                <a:ext cx="111" cy="10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/>
                <a:endParaRPr lang="zh-CN" altLang="zh-CN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44" name="Text Box 68">
                <a:extLst>
                  <a:ext uri="{FF2B5EF4-FFF2-40B4-BE49-F238E27FC236}">
                    <a16:creationId xmlns:a16="http://schemas.microsoft.com/office/drawing/2014/main" id="{527512C2-EBC6-4DEF-901D-AA97307D71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0" y="2750"/>
                <a:ext cx="44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first</a:t>
                </a:r>
              </a:p>
            </p:txBody>
          </p:sp>
          <p:sp>
            <p:nvSpPr>
              <p:cNvPr id="45" name="Text Box 69">
                <a:extLst>
                  <a:ext uri="{FF2B5EF4-FFF2-40B4-BE49-F238E27FC236}">
                    <a16:creationId xmlns:a16="http://schemas.microsoft.com/office/drawing/2014/main" id="{8302865D-59B7-4155-B54E-917C846F80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6" y="2886"/>
                <a:ext cx="166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∧</a:t>
                </a:r>
              </a:p>
            </p:txBody>
          </p:sp>
          <p:grpSp>
            <p:nvGrpSpPr>
              <p:cNvPr id="46" name="Group 70">
                <a:extLst>
                  <a:ext uri="{FF2B5EF4-FFF2-40B4-BE49-F238E27FC236}">
                    <a16:creationId xmlns:a16="http://schemas.microsoft.com/office/drawing/2014/main" id="{FEBF8198-C6DF-46D9-AF5D-EC38D01C83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2856"/>
                <a:ext cx="500" cy="212"/>
                <a:chOff x="1292" y="618"/>
                <a:chExt cx="409" cy="181"/>
              </a:xfrm>
            </p:grpSpPr>
            <p:sp>
              <p:nvSpPr>
                <p:cNvPr id="48" name="Rectangle 71">
                  <a:extLst>
                    <a:ext uri="{FF2B5EF4-FFF2-40B4-BE49-F238E27FC236}">
                      <a16:creationId xmlns:a16="http://schemas.microsoft.com/office/drawing/2014/main" id="{E1AD5371-26FF-44E5-B629-8AE231111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2" y="618"/>
                  <a:ext cx="409" cy="18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endParaRPr lang="zh-CN" altLang="en-US" sz="3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9" name="Line 72">
                  <a:extLst>
                    <a:ext uri="{FF2B5EF4-FFF2-40B4-BE49-F238E27FC236}">
                      <a16:creationId xmlns:a16="http://schemas.microsoft.com/office/drawing/2014/main" id="{AE3211F4-1A4A-46B7-BB36-7A49A3FC1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618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000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7" name="Rectangle 74">
                <a:extLst>
                  <a:ext uri="{FF2B5EF4-FFF2-40B4-BE49-F238E27FC236}">
                    <a16:creationId xmlns:a16="http://schemas.microsoft.com/office/drawing/2014/main" id="{1D0320C5-BD00-442F-9D0E-81157109A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2861"/>
                <a:ext cx="317" cy="204"/>
              </a:xfrm>
              <a:prstGeom prst="rect">
                <a:avLst/>
              </a:prstGeom>
              <a:pattFill prst="ltUpDiag">
                <a:fgClr>
                  <a:schemeClr val="bg1"/>
                </a:fgClr>
                <a:bgClr>
                  <a:schemeClr val="tx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41" name="Rectangle 76">
              <a:extLst>
                <a:ext uri="{FF2B5EF4-FFF2-40B4-BE49-F238E27FC236}">
                  <a16:creationId xmlns:a16="http://schemas.microsoft.com/office/drawing/2014/main" id="{615A6FB7-2C14-4755-AE77-38A1662E0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249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空表</a:t>
              </a:r>
            </a:p>
          </p:txBody>
        </p:sp>
      </p:grpSp>
      <p:sp>
        <p:nvSpPr>
          <p:cNvPr id="50" name="Line 15">
            <a:extLst>
              <a:ext uri="{FF2B5EF4-FFF2-40B4-BE49-F238E27FC236}">
                <a16:creationId xmlns:a16="http://schemas.microsoft.com/office/drawing/2014/main" id="{582BFDB2-955A-4C2A-9E1E-FC5EC17FA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6772" y="5083011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17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7.40741E-7 C -0.01875 -0.00023 -0.08941 -0.00139 -0.11285 -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4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C 3.88889E-6 -0.01759 -0.00035 -0.08356 -0.00052 -0.105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9870AA-65CA-49F0-B65F-294A84486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68325"/>
            <a:ext cx="52116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带表头结点的单链表的类型定义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E0EE984F-3025-454E-A2C4-F806E210F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12" y="1723806"/>
            <a:ext cx="705643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typedef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struct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276225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struct node * head;</a:t>
            </a:r>
          </a:p>
          <a:p>
            <a:pPr indent="276225">
              <a:defRPr/>
            </a:pP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n;</a:t>
            </a:r>
          </a:p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HeaderList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34628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2ECB6A-F50B-4D4D-B790-35445310681F}"/>
              </a:ext>
            </a:extLst>
          </p:cNvPr>
          <p:cNvSpPr/>
          <p:nvPr/>
        </p:nvSpPr>
        <p:spPr>
          <a:xfrm>
            <a:off x="0" y="404813"/>
            <a:ext cx="8694738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带表头结点的单链表的运算的具体实现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初始化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Init(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HeaderList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*h)</a:t>
            </a:r>
          </a:p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361950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h-&gt;head=(Node*)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malloc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sizeof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(Node)); //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生成表头结点</a:t>
            </a:r>
          </a:p>
          <a:p>
            <a:pPr indent="361950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(!h-&gt;head)</a:t>
            </a:r>
          </a:p>
          <a:p>
            <a:pPr indent="361950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ERROR;</a:t>
            </a:r>
          </a:p>
          <a:p>
            <a:pPr indent="361950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h-&gt;head-&gt;link=NULL; //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设置单链表为空表</a:t>
            </a:r>
          </a:p>
          <a:p>
            <a:pPr indent="361950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h-&gt;n=0;</a:t>
            </a:r>
          </a:p>
          <a:p>
            <a:pPr indent="361950"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</a:t>
            </a:r>
          </a:p>
          <a:p>
            <a:pPr>
              <a:defRPr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28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254" y="1628120"/>
            <a:ext cx="6399655" cy="441910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线性表抽象数据类型 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kumimoji="1" lang="zh-CN" altLang="en-US" sz="3200" b="1" dirty="0">
                <a:latin typeface="仿宋_GB2312" pitchFamily="49" charset="-122"/>
                <a:ea typeface="仿宋_GB2312" pitchFamily="49" charset="-122"/>
              </a:rPr>
              <a:t>线性表的顺序存储表示方法</a:t>
            </a: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33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线性表的链接存储表示方法</a:t>
            </a:r>
            <a:endParaRPr lang="en-US" altLang="zh-CN" sz="33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marL="0" eaLnBrk="0" hangingPunct="0">
              <a:lnSpc>
                <a:spcPct val="120000"/>
              </a:lnSpc>
              <a:spcBef>
                <a:spcPts val="600"/>
              </a:spcBef>
              <a:defRPr/>
            </a:pPr>
            <a:r>
              <a:rPr kumimoji="1" lang="zh-CN" altLang="en-US" sz="3200" b="1" dirty="0">
                <a:latin typeface="仿宋_GB2312" pitchFamily="49" charset="-122"/>
                <a:ea typeface="仿宋_GB2312" pitchFamily="49" charset="-122"/>
              </a:rPr>
              <a:t>多项式计算 </a:t>
            </a:r>
          </a:p>
        </p:txBody>
      </p:sp>
    </p:spTree>
    <p:extLst>
      <p:ext uri="{BB962C8B-B14F-4D97-AF65-F5344CB8AC3E}">
        <p14:creationId xmlns:p14="http://schemas.microsoft.com/office/powerpoint/2010/main" val="255088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>
            <a:extLst>
              <a:ext uri="{FF2B5EF4-FFF2-40B4-BE49-F238E27FC236}">
                <a16:creationId xmlns:a16="http://schemas.microsoft.com/office/drawing/2014/main" id="{516AA6F8-FD11-4051-9E20-980C8A38C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43" y="252248"/>
            <a:ext cx="8195660" cy="493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插入操作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Insert(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HeaderList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*h,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i,ElemType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x)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if(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&lt;-1 ||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&gt;n-1 ) return ERROR;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Node* p=h-&gt;head;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 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j=0; j&lt;=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j++) p=p-&gt;link;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Node* q= (Node*)malloc(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sizeof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(Node));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生成新结点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q-&gt;element=x;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q-&gt;link=p-&gt;link;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新结点插入表中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p-&gt;link=q;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n++;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  <a:endParaRPr lang="en-US" altLang="zh-CN" sz="2400" b="1" dirty="0">
              <a:solidFill>
                <a:srgbClr val="FF66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1" name="Group 82">
            <a:extLst>
              <a:ext uri="{FF2B5EF4-FFF2-40B4-BE49-F238E27FC236}">
                <a16:creationId xmlns:a16="http://schemas.microsoft.com/office/drawing/2014/main" id="{BB324C00-C6D4-40A3-961F-7FCB1E1A463C}"/>
              </a:ext>
            </a:extLst>
          </p:cNvPr>
          <p:cNvGrpSpPr>
            <a:grpSpLocks/>
          </p:cNvGrpSpPr>
          <p:nvPr/>
        </p:nvGrpSpPr>
        <p:grpSpPr bwMode="auto">
          <a:xfrm>
            <a:off x="2445597" y="4325062"/>
            <a:ext cx="704850" cy="419100"/>
            <a:chOff x="895" y="2069"/>
            <a:chExt cx="444" cy="264"/>
          </a:xfrm>
        </p:grpSpPr>
        <p:sp>
          <p:nvSpPr>
            <p:cNvPr id="72" name="Line 32">
              <a:extLst>
                <a:ext uri="{FF2B5EF4-FFF2-40B4-BE49-F238E27FC236}">
                  <a16:creationId xmlns:a16="http://schemas.microsoft.com/office/drawing/2014/main" id="{EEF7C370-F922-432F-8C09-BB1E795C8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73" name="Oval 33">
              <a:extLst>
                <a:ext uri="{FF2B5EF4-FFF2-40B4-BE49-F238E27FC236}">
                  <a16:creationId xmlns:a16="http://schemas.microsoft.com/office/drawing/2014/main" id="{1590DC7D-48B6-4F98-A2D4-4BBD610B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" y="2228"/>
              <a:ext cx="111" cy="10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 sz="3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74" name="Text Box 34">
              <a:extLst>
                <a:ext uri="{FF2B5EF4-FFF2-40B4-BE49-F238E27FC236}">
                  <a16:creationId xmlns:a16="http://schemas.microsoft.com/office/drawing/2014/main" id="{AF038149-E007-40BD-9B14-44B90459E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5" y="2069"/>
              <a:ext cx="44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</p:grpSp>
      <p:sp>
        <p:nvSpPr>
          <p:cNvPr id="75" name="Line 40">
            <a:extLst>
              <a:ext uri="{FF2B5EF4-FFF2-40B4-BE49-F238E27FC236}">
                <a16:creationId xmlns:a16="http://schemas.microsoft.com/office/drawing/2014/main" id="{9C6BFA01-4EAC-4D98-BF72-2B2CC6AF1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0085" y="4663199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6" name="Group 83">
            <a:extLst>
              <a:ext uri="{FF2B5EF4-FFF2-40B4-BE49-F238E27FC236}">
                <a16:creationId xmlns:a16="http://schemas.microsoft.com/office/drawing/2014/main" id="{93A88000-D1B0-425D-AD4A-03185B4ADBA0}"/>
              </a:ext>
            </a:extLst>
          </p:cNvPr>
          <p:cNvGrpSpPr>
            <a:grpSpLocks/>
          </p:cNvGrpSpPr>
          <p:nvPr/>
        </p:nvGrpSpPr>
        <p:grpSpPr bwMode="auto">
          <a:xfrm>
            <a:off x="3152092" y="4483812"/>
            <a:ext cx="793750" cy="336550"/>
            <a:chOff x="1344" y="2628"/>
            <a:chExt cx="500" cy="212"/>
          </a:xfrm>
        </p:grpSpPr>
        <p:grpSp>
          <p:nvGrpSpPr>
            <p:cNvPr id="77" name="Group 36">
              <a:extLst>
                <a:ext uri="{FF2B5EF4-FFF2-40B4-BE49-F238E27FC236}">
                  <a16:creationId xmlns:a16="http://schemas.microsoft.com/office/drawing/2014/main" id="{EBD29372-8AB5-4B6A-926A-F6A52AA294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2628"/>
              <a:ext cx="500" cy="212"/>
              <a:chOff x="1292" y="618"/>
              <a:chExt cx="409" cy="181"/>
            </a:xfrm>
          </p:grpSpPr>
          <p:sp>
            <p:nvSpPr>
              <p:cNvPr id="79" name="Rectangle 37">
                <a:extLst>
                  <a:ext uri="{FF2B5EF4-FFF2-40B4-BE49-F238E27FC236}">
                    <a16:creationId xmlns:a16="http://schemas.microsoft.com/office/drawing/2014/main" id="{ACB854F6-6F9E-4DE5-8811-FDC30E567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0" name="Line 38">
                <a:extLst>
                  <a:ext uri="{FF2B5EF4-FFF2-40B4-BE49-F238E27FC236}">
                    <a16:creationId xmlns:a16="http://schemas.microsoft.com/office/drawing/2014/main" id="{B98B60CA-91FE-4946-B670-0B1D701D4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78" name="Rectangle 41">
              <a:extLst>
                <a:ext uri="{FF2B5EF4-FFF2-40B4-BE49-F238E27FC236}">
                  <a16:creationId xmlns:a16="http://schemas.microsoft.com/office/drawing/2014/main" id="{CC472A33-9DFE-4131-A736-46BF21B75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2633"/>
              <a:ext cx="317" cy="204"/>
            </a:xfrm>
            <a:prstGeom prst="rect">
              <a:avLst/>
            </a:prstGeom>
            <a:pattFill prst="ltUpDiag">
              <a:fgClr>
                <a:schemeClr val="bg1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81" name="Group 79">
            <a:extLst>
              <a:ext uri="{FF2B5EF4-FFF2-40B4-BE49-F238E27FC236}">
                <a16:creationId xmlns:a16="http://schemas.microsoft.com/office/drawing/2014/main" id="{8ED3510E-8CCD-4C21-ADE4-CA44925AE1A7}"/>
              </a:ext>
            </a:extLst>
          </p:cNvPr>
          <p:cNvGrpSpPr>
            <a:grpSpLocks/>
          </p:cNvGrpSpPr>
          <p:nvPr/>
        </p:nvGrpSpPr>
        <p:grpSpPr bwMode="auto">
          <a:xfrm>
            <a:off x="4155391" y="4398088"/>
            <a:ext cx="4697413" cy="422275"/>
            <a:chOff x="2008" y="2121"/>
            <a:chExt cx="2959" cy="266"/>
          </a:xfrm>
        </p:grpSpPr>
        <p:grpSp>
          <p:nvGrpSpPr>
            <p:cNvPr id="82" name="Group 11">
              <a:extLst>
                <a:ext uri="{FF2B5EF4-FFF2-40B4-BE49-F238E27FC236}">
                  <a16:creationId xmlns:a16="http://schemas.microsoft.com/office/drawing/2014/main" id="{95CAE8B8-FBB8-4219-994D-BC89D0BBD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8" y="2175"/>
              <a:ext cx="500" cy="212"/>
              <a:chOff x="1292" y="618"/>
              <a:chExt cx="409" cy="181"/>
            </a:xfrm>
          </p:grpSpPr>
          <p:sp>
            <p:nvSpPr>
              <p:cNvPr id="103" name="Rectangle 12">
                <a:extLst>
                  <a:ext uri="{FF2B5EF4-FFF2-40B4-BE49-F238E27FC236}">
                    <a16:creationId xmlns:a16="http://schemas.microsoft.com/office/drawing/2014/main" id="{9A64A5F8-BFFF-4810-81A0-CBF24CB1A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04" name="Line 13">
                <a:extLst>
                  <a:ext uri="{FF2B5EF4-FFF2-40B4-BE49-F238E27FC236}">
                    <a16:creationId xmlns:a16="http://schemas.microsoft.com/office/drawing/2014/main" id="{545C906A-5EE0-4876-8F27-461873ACB2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83" name="Text Box 14">
              <a:extLst>
                <a:ext uri="{FF2B5EF4-FFF2-40B4-BE49-F238E27FC236}">
                  <a16:creationId xmlns:a16="http://schemas.microsoft.com/office/drawing/2014/main" id="{614C1D87-0B7E-4A04-A4D3-7248D4BE7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9" y="2133"/>
              <a:ext cx="22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4" name="Line 15">
              <a:extLst>
                <a:ext uri="{FF2B5EF4-FFF2-40B4-BE49-F238E27FC236}">
                  <a16:creationId xmlns:a16="http://schemas.microsoft.com/office/drawing/2014/main" id="{75B44C55-A357-4662-880F-95E2C3C4D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4" y="2282"/>
              <a:ext cx="2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85" name="Group 16">
              <a:extLst>
                <a:ext uri="{FF2B5EF4-FFF2-40B4-BE49-F238E27FC236}">
                  <a16:creationId xmlns:a16="http://schemas.microsoft.com/office/drawing/2014/main" id="{1237ADD2-000E-45F6-85A2-42738B21C6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" y="2175"/>
              <a:ext cx="501" cy="212"/>
              <a:chOff x="1292" y="618"/>
              <a:chExt cx="409" cy="181"/>
            </a:xfrm>
          </p:grpSpPr>
          <p:sp>
            <p:nvSpPr>
              <p:cNvPr id="101" name="Rectangle 17">
                <a:extLst>
                  <a:ext uri="{FF2B5EF4-FFF2-40B4-BE49-F238E27FC236}">
                    <a16:creationId xmlns:a16="http://schemas.microsoft.com/office/drawing/2014/main" id="{42A13C30-FEE7-40B0-B202-815D4DA98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02" name="Line 18">
                <a:extLst>
                  <a:ext uri="{FF2B5EF4-FFF2-40B4-BE49-F238E27FC236}">
                    <a16:creationId xmlns:a16="http://schemas.microsoft.com/office/drawing/2014/main" id="{A1144332-A4BB-482F-B011-52858A5FE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86" name="Text Box 19">
              <a:extLst>
                <a:ext uri="{FF2B5EF4-FFF2-40B4-BE49-F238E27FC236}">
                  <a16:creationId xmlns:a16="http://schemas.microsoft.com/office/drawing/2014/main" id="{05C1D399-D900-4493-B3D3-C44B9F01E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2133"/>
              <a:ext cx="2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87" name="Line 20">
              <a:extLst>
                <a:ext uri="{FF2B5EF4-FFF2-40B4-BE49-F238E27FC236}">
                  <a16:creationId xmlns:a16="http://schemas.microsoft.com/office/drawing/2014/main" id="{8F78DDD1-7EAD-4C4A-868F-B7D55AB98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3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88" name="Group 21">
              <a:extLst>
                <a:ext uri="{FF2B5EF4-FFF2-40B4-BE49-F238E27FC236}">
                  <a16:creationId xmlns:a16="http://schemas.microsoft.com/office/drawing/2014/main" id="{620D7FBC-5744-4B05-9EC9-7F2A2A386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7" y="2175"/>
              <a:ext cx="500" cy="212"/>
              <a:chOff x="1292" y="618"/>
              <a:chExt cx="409" cy="181"/>
            </a:xfrm>
          </p:grpSpPr>
          <p:sp>
            <p:nvSpPr>
              <p:cNvPr id="99" name="Rectangle 22">
                <a:extLst>
                  <a:ext uri="{FF2B5EF4-FFF2-40B4-BE49-F238E27FC236}">
                    <a16:creationId xmlns:a16="http://schemas.microsoft.com/office/drawing/2014/main" id="{20E01240-342A-45C6-B1CE-D4A260819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00" name="Line 23">
                <a:extLst>
                  <a:ext uri="{FF2B5EF4-FFF2-40B4-BE49-F238E27FC236}">
                    <a16:creationId xmlns:a16="http://schemas.microsoft.com/office/drawing/2014/main" id="{7677C7E6-5C9B-4E7B-AC20-51705609E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89" name="Text Box 24">
              <a:extLst>
                <a:ext uri="{FF2B5EF4-FFF2-40B4-BE49-F238E27FC236}">
                  <a16:creationId xmlns:a16="http://schemas.microsoft.com/office/drawing/2014/main" id="{5079A566-E2C4-4A54-B3C9-B6080C1B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7" y="2133"/>
              <a:ext cx="2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90" name="Line 25">
              <a:extLst>
                <a:ext uri="{FF2B5EF4-FFF2-40B4-BE49-F238E27FC236}">
                  <a16:creationId xmlns:a16="http://schemas.microsoft.com/office/drawing/2014/main" id="{7A15C779-794A-43EA-9114-2B3725C5A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2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91" name="Group 26">
              <a:extLst>
                <a:ext uri="{FF2B5EF4-FFF2-40B4-BE49-F238E27FC236}">
                  <a16:creationId xmlns:a16="http://schemas.microsoft.com/office/drawing/2014/main" id="{EF77D12A-2A17-4BE4-A24F-18BE29D52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75"/>
              <a:ext cx="500" cy="212"/>
              <a:chOff x="1292" y="618"/>
              <a:chExt cx="409" cy="181"/>
            </a:xfrm>
          </p:grpSpPr>
          <p:sp>
            <p:nvSpPr>
              <p:cNvPr id="97" name="Rectangle 27">
                <a:extLst>
                  <a:ext uri="{FF2B5EF4-FFF2-40B4-BE49-F238E27FC236}">
                    <a16:creationId xmlns:a16="http://schemas.microsoft.com/office/drawing/2014/main" id="{E67D448D-FECA-4F5C-9C52-8CCACCE24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 sz="32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98" name="Line 28">
                <a:extLst>
                  <a:ext uri="{FF2B5EF4-FFF2-40B4-BE49-F238E27FC236}">
                    <a16:creationId xmlns:a16="http://schemas.microsoft.com/office/drawing/2014/main" id="{7AF8DE63-4081-45D8-A96D-9960F497A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00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92" name="Text Box 29">
              <a:extLst>
                <a:ext uri="{FF2B5EF4-FFF2-40B4-BE49-F238E27FC236}">
                  <a16:creationId xmlns:a16="http://schemas.microsoft.com/office/drawing/2014/main" id="{BB36E5AE-E832-4967-B11C-DDEEA34DD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2" y="2133"/>
              <a:ext cx="2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93" name="Line 30">
              <a:extLst>
                <a:ext uri="{FF2B5EF4-FFF2-40B4-BE49-F238E27FC236}">
                  <a16:creationId xmlns:a16="http://schemas.microsoft.com/office/drawing/2014/main" id="{665D08D6-6C9C-4826-AABF-4C60A8D7F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8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94" name="Text Box 31">
              <a:extLst>
                <a:ext uri="{FF2B5EF4-FFF2-40B4-BE49-F238E27FC236}">
                  <a16:creationId xmlns:a16="http://schemas.microsoft.com/office/drawing/2014/main" id="{403B1A6F-33B2-4715-8342-D5C922AC2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2121"/>
              <a:ext cx="2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95" name="Text Box 35">
              <a:extLst>
                <a:ext uri="{FF2B5EF4-FFF2-40B4-BE49-F238E27FC236}">
                  <a16:creationId xmlns:a16="http://schemas.microsoft.com/office/drawing/2014/main" id="{9D65B1C2-451F-479F-8514-4BDE161610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" y="2199"/>
              <a:ext cx="16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sp>
        <p:nvSpPr>
          <p:cNvPr id="105" name="Line 15">
            <a:extLst>
              <a:ext uri="{FF2B5EF4-FFF2-40B4-BE49-F238E27FC236}">
                <a16:creationId xmlns:a16="http://schemas.microsoft.com/office/drawing/2014/main" id="{ADFB271F-85FA-46A8-A76E-B81A14789B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66" y="4652087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4AABAD-6588-464E-A851-42F95C5FFA77}"/>
              </a:ext>
            </a:extLst>
          </p:cNvPr>
          <p:cNvSpPr txBox="1"/>
          <p:nvPr/>
        </p:nvSpPr>
        <p:spPr>
          <a:xfrm>
            <a:off x="6024194" y="372211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x</a:t>
            </a:r>
            <a:endParaRPr lang="zh-CN" altLang="en-US" sz="2400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D40A462-8398-462F-BE80-7D0410A10697}"/>
              </a:ext>
            </a:extLst>
          </p:cNvPr>
          <p:cNvCxnSpPr>
            <a:cxnSpLocks/>
          </p:cNvCxnSpPr>
          <p:nvPr/>
        </p:nvCxnSpPr>
        <p:spPr>
          <a:xfrm flipH="1">
            <a:off x="6055575" y="4046735"/>
            <a:ext cx="171423" cy="37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0F6A2AB-DD64-4E16-BE26-1090964E6D53}"/>
              </a:ext>
            </a:extLst>
          </p:cNvPr>
          <p:cNvSpPr txBox="1"/>
          <p:nvPr/>
        </p:nvSpPr>
        <p:spPr>
          <a:xfrm>
            <a:off x="4067686" y="369900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x</a:t>
            </a:r>
            <a:endParaRPr lang="zh-CN" altLang="en-US" sz="2400" b="1" dirty="0"/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CEF2502B-4988-4092-A9F1-0F978EFC49FE}"/>
              </a:ext>
            </a:extLst>
          </p:cNvPr>
          <p:cNvCxnSpPr>
            <a:cxnSpLocks/>
          </p:cNvCxnSpPr>
          <p:nvPr/>
        </p:nvCxnSpPr>
        <p:spPr>
          <a:xfrm flipH="1">
            <a:off x="4083451" y="4031567"/>
            <a:ext cx="171423" cy="37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0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7.40741E-7 C -0.01875 -0.00023 -0.08941 -0.00139 -0.11285 -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4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C 3.88889E-6 -0.01759 -0.00035 -0.08356 -0.00052 -0.105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>
            <a:extLst>
              <a:ext uri="{FF2B5EF4-FFF2-40B4-BE49-F238E27FC236}">
                <a16:creationId xmlns:a16="http://schemas.microsoft.com/office/drawing/2014/main" id="{1C8401D7-5405-49B0-B4D3-65CBED87F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6748463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删除操作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Delete(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HeaderList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*h,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276225">
              <a:defRPr/>
            </a:pP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j; Node *p,*q;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(!h-&gt;n) return ERROR;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&lt;0 ||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&gt;h-&gt;n-1) return ERROR;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q=h-&gt;head;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 (j=0; j&lt;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j++) q=q-&gt;link;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p=q-&gt;link;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q-&gt;link=p-&gt;link;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从单链表中删除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所指结点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free(p);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释放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所指结点的存储空间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h-&gt;n--;</a:t>
            </a:r>
          </a:p>
          <a:p>
            <a:pPr indent="276225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</a:p>
        </p:txBody>
      </p:sp>
      <p:sp>
        <p:nvSpPr>
          <p:cNvPr id="52227" name="Text Box 9">
            <a:extLst>
              <a:ext uri="{FF2B5EF4-FFF2-40B4-BE49-F238E27FC236}">
                <a16:creationId xmlns:a16="http://schemas.microsoft.com/office/drawing/2014/main" id="{B57C0ACE-3EEE-4EDD-AF58-2F1F90708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956175"/>
            <a:ext cx="381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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2228" name="Group 8">
            <a:extLst>
              <a:ext uri="{FF2B5EF4-FFF2-40B4-BE49-F238E27FC236}">
                <a16:creationId xmlns:a16="http://schemas.microsoft.com/office/drawing/2014/main" id="{7E8A81F8-6C19-4D8F-A5EE-9B346ADC0087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5445125"/>
            <a:ext cx="6464300" cy="504825"/>
            <a:chOff x="622" y="2069"/>
            <a:chExt cx="4072" cy="318"/>
          </a:xfrm>
        </p:grpSpPr>
        <p:grpSp>
          <p:nvGrpSpPr>
            <p:cNvPr id="52231" name="Group 9">
              <a:extLst>
                <a:ext uri="{FF2B5EF4-FFF2-40B4-BE49-F238E27FC236}">
                  <a16:creationId xmlns:a16="http://schemas.microsoft.com/office/drawing/2014/main" id="{E6507B62-C069-48B3-AAB2-4E0FCC5927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" y="2175"/>
              <a:ext cx="500" cy="212"/>
              <a:chOff x="1292" y="618"/>
              <a:chExt cx="409" cy="181"/>
            </a:xfrm>
          </p:grpSpPr>
          <p:sp>
            <p:nvSpPr>
              <p:cNvPr id="52259" name="Rectangle 10">
                <a:extLst>
                  <a:ext uri="{FF2B5EF4-FFF2-40B4-BE49-F238E27FC236}">
                    <a16:creationId xmlns:a16="http://schemas.microsoft.com/office/drawing/2014/main" id="{9B3392FC-38CD-46F0-A8DF-C8104FDCC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260" name="Line 11">
                <a:extLst>
                  <a:ext uri="{FF2B5EF4-FFF2-40B4-BE49-F238E27FC236}">
                    <a16:creationId xmlns:a16="http://schemas.microsoft.com/office/drawing/2014/main" id="{2B6420DB-24D5-4882-ACF9-FAC3AFF49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2232" name="Text Box 12">
              <a:extLst>
                <a:ext uri="{FF2B5EF4-FFF2-40B4-BE49-F238E27FC236}">
                  <a16:creationId xmlns:a16="http://schemas.microsoft.com/office/drawing/2014/main" id="{563A51FD-1B08-474C-82CB-8436F4830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6" y="2133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33" name="Line 13">
              <a:extLst>
                <a:ext uri="{FF2B5EF4-FFF2-40B4-BE49-F238E27FC236}">
                  <a16:creationId xmlns:a16="http://schemas.microsoft.com/office/drawing/2014/main" id="{1A3A3C83-F2DF-4DBB-A7D3-8DF247577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1" y="2282"/>
              <a:ext cx="2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2234" name="Group 14">
              <a:extLst>
                <a:ext uri="{FF2B5EF4-FFF2-40B4-BE49-F238E27FC236}">
                  <a16:creationId xmlns:a16="http://schemas.microsoft.com/office/drawing/2014/main" id="{6EDD9F2C-BD47-4EF2-9A78-6DE878F71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4" y="2175"/>
              <a:ext cx="501" cy="212"/>
              <a:chOff x="1292" y="618"/>
              <a:chExt cx="409" cy="181"/>
            </a:xfrm>
          </p:grpSpPr>
          <p:sp>
            <p:nvSpPr>
              <p:cNvPr id="52257" name="Rectangle 15">
                <a:extLst>
                  <a:ext uri="{FF2B5EF4-FFF2-40B4-BE49-F238E27FC236}">
                    <a16:creationId xmlns:a16="http://schemas.microsoft.com/office/drawing/2014/main" id="{D18533A4-9C08-4CF0-A6E0-55AAD0996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258" name="Line 16">
                <a:extLst>
                  <a:ext uri="{FF2B5EF4-FFF2-40B4-BE49-F238E27FC236}">
                    <a16:creationId xmlns:a16="http://schemas.microsoft.com/office/drawing/2014/main" id="{AE4F0670-AA92-4B25-A006-7D8890979C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2235" name="Text Box 17">
              <a:extLst>
                <a:ext uri="{FF2B5EF4-FFF2-40B4-BE49-F238E27FC236}">
                  <a16:creationId xmlns:a16="http://schemas.microsoft.com/office/drawing/2014/main" id="{7FF7146B-0E39-449E-BCE3-D007B63EA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5" y="2133"/>
              <a:ext cx="2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36" name="Line 18">
              <a:extLst>
                <a:ext uri="{FF2B5EF4-FFF2-40B4-BE49-F238E27FC236}">
                  <a16:creationId xmlns:a16="http://schemas.microsoft.com/office/drawing/2014/main" id="{A0141E0D-1181-4AFA-95ED-0477B7DEA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0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2237" name="Group 19">
              <a:extLst>
                <a:ext uri="{FF2B5EF4-FFF2-40B4-BE49-F238E27FC236}">
                  <a16:creationId xmlns:a16="http://schemas.microsoft.com/office/drawing/2014/main" id="{F61EBB9A-5082-466C-B96D-FA1433B92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4" y="2175"/>
              <a:ext cx="500" cy="212"/>
              <a:chOff x="1292" y="618"/>
              <a:chExt cx="409" cy="181"/>
            </a:xfrm>
          </p:grpSpPr>
          <p:sp>
            <p:nvSpPr>
              <p:cNvPr id="52255" name="Rectangle 20">
                <a:extLst>
                  <a:ext uri="{FF2B5EF4-FFF2-40B4-BE49-F238E27FC236}">
                    <a16:creationId xmlns:a16="http://schemas.microsoft.com/office/drawing/2014/main" id="{AEDBADB1-2050-4539-B790-9F5C3A568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256" name="Line 21">
                <a:extLst>
                  <a:ext uri="{FF2B5EF4-FFF2-40B4-BE49-F238E27FC236}">
                    <a16:creationId xmlns:a16="http://schemas.microsoft.com/office/drawing/2014/main" id="{E6352135-5E5F-4A39-A293-2A09EC985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2238" name="Text Box 22">
              <a:extLst>
                <a:ext uri="{FF2B5EF4-FFF2-40B4-BE49-F238E27FC236}">
                  <a16:creationId xmlns:a16="http://schemas.microsoft.com/office/drawing/2014/main" id="{D107E849-5BBC-4D9C-A295-F33F5A961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" y="2133"/>
              <a:ext cx="2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39" name="Line 23">
              <a:extLst>
                <a:ext uri="{FF2B5EF4-FFF2-40B4-BE49-F238E27FC236}">
                  <a16:creationId xmlns:a16="http://schemas.microsoft.com/office/drawing/2014/main" id="{FC0472E5-0ADB-4354-A266-D68733B6B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9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2240" name="Group 24">
              <a:extLst>
                <a:ext uri="{FF2B5EF4-FFF2-40B4-BE49-F238E27FC236}">
                  <a16:creationId xmlns:a16="http://schemas.microsoft.com/office/drawing/2014/main" id="{7F521FEC-DBE6-49CB-A9C4-C92C917E43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8" y="2175"/>
              <a:ext cx="500" cy="212"/>
              <a:chOff x="1292" y="618"/>
              <a:chExt cx="409" cy="181"/>
            </a:xfrm>
          </p:grpSpPr>
          <p:sp>
            <p:nvSpPr>
              <p:cNvPr id="52253" name="Rectangle 25">
                <a:extLst>
                  <a:ext uri="{FF2B5EF4-FFF2-40B4-BE49-F238E27FC236}">
                    <a16:creationId xmlns:a16="http://schemas.microsoft.com/office/drawing/2014/main" id="{0F07884C-DCC7-4BB4-A9C4-06B76C5C4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254" name="Line 26">
                <a:extLst>
                  <a:ext uri="{FF2B5EF4-FFF2-40B4-BE49-F238E27FC236}">
                    <a16:creationId xmlns:a16="http://schemas.microsoft.com/office/drawing/2014/main" id="{44DBCB0D-3412-49A9-ACFC-091DEC044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2241" name="Text Box 27">
              <a:extLst>
                <a:ext uri="{FF2B5EF4-FFF2-40B4-BE49-F238E27FC236}">
                  <a16:creationId xmlns:a16="http://schemas.microsoft.com/office/drawing/2014/main" id="{7308F180-EBE3-420F-86F9-DC1E4C085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9" y="2133"/>
              <a:ext cx="2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42" name="Line 28">
              <a:extLst>
                <a:ext uri="{FF2B5EF4-FFF2-40B4-BE49-F238E27FC236}">
                  <a16:creationId xmlns:a16="http://schemas.microsoft.com/office/drawing/2014/main" id="{3DF180CB-5B3B-4598-8595-6124FD03E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5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43" name="Text Box 29">
              <a:extLst>
                <a:ext uri="{FF2B5EF4-FFF2-40B4-BE49-F238E27FC236}">
                  <a16:creationId xmlns:a16="http://schemas.microsoft.com/office/drawing/2014/main" id="{6F8D986C-CD7A-4BDD-8CF5-7752A765E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2" y="2121"/>
              <a:ext cx="2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52244" name="Line 30">
              <a:extLst>
                <a:ext uri="{FF2B5EF4-FFF2-40B4-BE49-F238E27FC236}">
                  <a16:creationId xmlns:a16="http://schemas.microsoft.com/office/drawing/2014/main" id="{4FBC3940-51FC-4C1C-ABE1-BDD3710B7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" y="2282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45" name="Oval 31">
              <a:extLst>
                <a:ext uri="{FF2B5EF4-FFF2-40B4-BE49-F238E27FC236}">
                  <a16:creationId xmlns:a16="http://schemas.microsoft.com/office/drawing/2014/main" id="{0CF42105-25C2-4DED-AEC2-EB8BB248E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" y="2228"/>
              <a:ext cx="111" cy="10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46" name="Text Box 32">
              <a:extLst>
                <a:ext uri="{FF2B5EF4-FFF2-40B4-BE49-F238E27FC236}">
                  <a16:creationId xmlns:a16="http://schemas.microsoft.com/office/drawing/2014/main" id="{81147C8E-107E-4F17-823A-8E15E7E5C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" y="2069"/>
              <a:ext cx="44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sp>
          <p:nvSpPr>
            <p:cNvPr id="52247" name="Text Box 33">
              <a:extLst>
                <a:ext uri="{FF2B5EF4-FFF2-40B4-BE49-F238E27FC236}">
                  <a16:creationId xmlns:a16="http://schemas.microsoft.com/office/drawing/2014/main" id="{26F87E44-ABCF-4039-8E46-ED4F1BC4A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8" y="2199"/>
              <a:ext cx="16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  <p:grpSp>
          <p:nvGrpSpPr>
            <p:cNvPr id="52248" name="Group 34">
              <a:extLst>
                <a:ext uri="{FF2B5EF4-FFF2-40B4-BE49-F238E27FC236}">
                  <a16:creationId xmlns:a16="http://schemas.microsoft.com/office/drawing/2014/main" id="{25A36F56-8F35-4968-A568-A5229A703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" y="2175"/>
              <a:ext cx="500" cy="212"/>
              <a:chOff x="1292" y="618"/>
              <a:chExt cx="409" cy="181"/>
            </a:xfrm>
          </p:grpSpPr>
          <p:sp>
            <p:nvSpPr>
              <p:cNvPr id="52251" name="Rectangle 35">
                <a:extLst>
                  <a:ext uri="{FF2B5EF4-FFF2-40B4-BE49-F238E27FC236}">
                    <a16:creationId xmlns:a16="http://schemas.microsoft.com/office/drawing/2014/main" id="{EF0FD116-89E3-4D9B-A760-8E93C3D64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252" name="Line 36">
                <a:extLst>
                  <a:ext uri="{FF2B5EF4-FFF2-40B4-BE49-F238E27FC236}">
                    <a16:creationId xmlns:a16="http://schemas.microsoft.com/office/drawing/2014/main" id="{D00A46D9-E846-4CA7-B712-BB541668A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2249" name="Line 37">
              <a:extLst>
                <a:ext uri="{FF2B5EF4-FFF2-40B4-BE49-F238E27FC236}">
                  <a16:creationId xmlns:a16="http://schemas.microsoft.com/office/drawing/2014/main" id="{B957F0AD-E40A-4C18-BE72-519DB335B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7" y="2282"/>
              <a:ext cx="2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2250" name="Rectangle 38">
              <a:extLst>
                <a:ext uri="{FF2B5EF4-FFF2-40B4-BE49-F238E27FC236}">
                  <a16:creationId xmlns:a16="http://schemas.microsoft.com/office/drawing/2014/main" id="{C5FB4F96-D3F4-444D-88AA-B5D56EB9A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2180"/>
              <a:ext cx="317" cy="204"/>
            </a:xfrm>
            <a:prstGeom prst="rect">
              <a:avLst/>
            </a:prstGeom>
            <a:pattFill prst="ltUpDiag">
              <a:fgClr>
                <a:schemeClr val="bg1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2229" name="Text Box 40">
            <a:extLst>
              <a:ext uri="{FF2B5EF4-FFF2-40B4-BE49-F238E27FC236}">
                <a16:creationId xmlns:a16="http://schemas.microsoft.com/office/drawing/2014/main" id="{94EEFC47-644D-4BC7-8DFA-330EE8E96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688" y="4964113"/>
            <a:ext cx="381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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2230" name="Text Box 41">
            <a:extLst>
              <a:ext uri="{FF2B5EF4-FFF2-40B4-BE49-F238E27FC236}">
                <a16:creationId xmlns:a16="http://schemas.microsoft.com/office/drawing/2014/main" id="{39EEE6E5-C1E3-4240-B1D9-A7BE09E7F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0" y="5033964"/>
            <a:ext cx="1512887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例如删除</a:t>
            </a: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37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>
            <a:extLst>
              <a:ext uri="{FF2B5EF4-FFF2-40B4-BE49-F238E27FC236}">
                <a16:creationId xmlns:a16="http://schemas.microsoft.com/office/drawing/2014/main" id="{AED7A026-6A83-4BAE-90FE-EB6FAA2A3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48" y="511121"/>
            <a:ext cx="2232408" cy="579437"/>
          </a:xfrm>
          <a:prstGeom prst="rect">
            <a:avLst/>
          </a:pr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单循环链表</a:t>
            </a: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53252" name="Text Box 2" descr="5%">
            <a:extLst>
              <a:ext uri="{FF2B5EF4-FFF2-40B4-BE49-F238E27FC236}">
                <a16:creationId xmlns:a16="http://schemas.microsoft.com/office/drawing/2014/main" id="{B9B4FFCA-C801-4830-BC34-8A4F73804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48" y="1943484"/>
            <a:ext cx="817245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将单链表中最后一个结点的指针域存储头结点的地址，使得整个单链表形成一个环，这种头尾相接的单链表称为单循环链表。</a:t>
            </a:r>
            <a:endParaRPr lang="zh-CN" altLang="en-US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808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>
            <a:extLst>
              <a:ext uri="{FF2B5EF4-FFF2-40B4-BE49-F238E27FC236}">
                <a16:creationId xmlns:a16="http://schemas.microsoft.com/office/drawing/2014/main" id="{C8CE018D-A45E-4311-A52C-4D531B060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016250"/>
            <a:ext cx="4095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带表头结点的单循环链表</a:t>
            </a:r>
          </a:p>
        </p:txBody>
      </p:sp>
      <p:sp>
        <p:nvSpPr>
          <p:cNvPr id="54275" name="Rectangle 7">
            <a:extLst>
              <a:ext uri="{FF2B5EF4-FFF2-40B4-BE49-F238E27FC236}">
                <a16:creationId xmlns:a16="http://schemas.microsoft.com/office/drawing/2014/main" id="{8D6FC1D6-7714-47BC-B785-F955EDDE3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712788"/>
            <a:ext cx="4451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不带表头结点的单循环链表</a:t>
            </a:r>
          </a:p>
        </p:txBody>
      </p:sp>
      <p:grpSp>
        <p:nvGrpSpPr>
          <p:cNvPr id="54276" name="Group 80">
            <a:extLst>
              <a:ext uri="{FF2B5EF4-FFF2-40B4-BE49-F238E27FC236}">
                <a16:creationId xmlns:a16="http://schemas.microsoft.com/office/drawing/2014/main" id="{C5121DBC-E406-44FE-84EE-177866BBD01C}"/>
              </a:ext>
            </a:extLst>
          </p:cNvPr>
          <p:cNvGrpSpPr>
            <a:grpSpLocks/>
          </p:cNvGrpSpPr>
          <p:nvPr/>
        </p:nvGrpSpPr>
        <p:grpSpPr bwMode="auto">
          <a:xfrm>
            <a:off x="1220788" y="3740150"/>
            <a:ext cx="6638925" cy="601663"/>
            <a:chOff x="588" y="2356"/>
            <a:chExt cx="4182" cy="379"/>
          </a:xfrm>
        </p:grpSpPr>
        <p:grpSp>
          <p:nvGrpSpPr>
            <p:cNvPr id="54328" name="Group 9">
              <a:extLst>
                <a:ext uri="{FF2B5EF4-FFF2-40B4-BE49-F238E27FC236}">
                  <a16:creationId xmlns:a16="http://schemas.microsoft.com/office/drawing/2014/main" id="{5F1B6C9A-D273-48BF-8FAF-B4852F5AC8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1" y="2523"/>
              <a:ext cx="500" cy="212"/>
              <a:chOff x="1292" y="618"/>
              <a:chExt cx="409" cy="181"/>
            </a:xfrm>
          </p:grpSpPr>
          <p:sp>
            <p:nvSpPr>
              <p:cNvPr id="54360" name="Rectangle 10">
                <a:extLst>
                  <a:ext uri="{FF2B5EF4-FFF2-40B4-BE49-F238E27FC236}">
                    <a16:creationId xmlns:a16="http://schemas.microsoft.com/office/drawing/2014/main" id="{91B4F21C-1ABE-4383-8BD8-FCA4095E5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61" name="Line 11">
                <a:extLst>
                  <a:ext uri="{FF2B5EF4-FFF2-40B4-BE49-F238E27FC236}">
                    <a16:creationId xmlns:a16="http://schemas.microsoft.com/office/drawing/2014/main" id="{EA9E0BE5-C59A-44A8-8A59-9403DA835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4329" name="Text Box 12">
              <a:extLst>
                <a:ext uri="{FF2B5EF4-FFF2-40B4-BE49-F238E27FC236}">
                  <a16:creationId xmlns:a16="http://schemas.microsoft.com/office/drawing/2014/main" id="{8496B834-B8C3-48D9-B337-B4FE9CF4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2" y="2481"/>
              <a:ext cx="2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30" name="Line 13">
              <a:extLst>
                <a:ext uri="{FF2B5EF4-FFF2-40B4-BE49-F238E27FC236}">
                  <a16:creationId xmlns:a16="http://schemas.microsoft.com/office/drawing/2014/main" id="{74902B3A-ECCC-4114-9D91-FAC33A74F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7" y="2630"/>
              <a:ext cx="2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4331" name="Group 14">
              <a:extLst>
                <a:ext uri="{FF2B5EF4-FFF2-40B4-BE49-F238E27FC236}">
                  <a16:creationId xmlns:a16="http://schemas.microsoft.com/office/drawing/2014/main" id="{2A764D6E-6D14-4406-B0D6-58AD5D1307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0" y="2523"/>
              <a:ext cx="501" cy="212"/>
              <a:chOff x="1292" y="618"/>
              <a:chExt cx="409" cy="181"/>
            </a:xfrm>
          </p:grpSpPr>
          <p:sp>
            <p:nvSpPr>
              <p:cNvPr id="54358" name="Rectangle 15">
                <a:extLst>
                  <a:ext uri="{FF2B5EF4-FFF2-40B4-BE49-F238E27FC236}">
                    <a16:creationId xmlns:a16="http://schemas.microsoft.com/office/drawing/2014/main" id="{2B13EDC7-400E-415E-A173-5F62D221C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59" name="Line 16">
                <a:extLst>
                  <a:ext uri="{FF2B5EF4-FFF2-40B4-BE49-F238E27FC236}">
                    <a16:creationId xmlns:a16="http://schemas.microsoft.com/office/drawing/2014/main" id="{E7DED94D-DFBD-499A-9A11-5FA2448FE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4332" name="Text Box 17">
              <a:extLst>
                <a:ext uri="{FF2B5EF4-FFF2-40B4-BE49-F238E27FC236}">
                  <a16:creationId xmlns:a16="http://schemas.microsoft.com/office/drawing/2014/main" id="{6213A332-6422-41E9-8749-860F1C50F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2481"/>
              <a:ext cx="2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33" name="Line 18">
              <a:extLst>
                <a:ext uri="{FF2B5EF4-FFF2-40B4-BE49-F238E27FC236}">
                  <a16:creationId xmlns:a16="http://schemas.microsoft.com/office/drawing/2014/main" id="{328F3582-E60B-4BB3-844A-C010A0451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6" y="2630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4334" name="Group 19">
              <a:extLst>
                <a:ext uri="{FF2B5EF4-FFF2-40B4-BE49-F238E27FC236}">
                  <a16:creationId xmlns:a16="http://schemas.microsoft.com/office/drawing/2014/main" id="{BCEEE791-E68B-4F6B-8DDE-145AAEBC3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0" y="2523"/>
              <a:ext cx="500" cy="212"/>
              <a:chOff x="1292" y="618"/>
              <a:chExt cx="409" cy="181"/>
            </a:xfrm>
          </p:grpSpPr>
          <p:sp>
            <p:nvSpPr>
              <p:cNvPr id="54356" name="Rectangle 20">
                <a:extLst>
                  <a:ext uri="{FF2B5EF4-FFF2-40B4-BE49-F238E27FC236}">
                    <a16:creationId xmlns:a16="http://schemas.microsoft.com/office/drawing/2014/main" id="{AE4A04E3-0A1C-4CAD-8687-37F1ECD7B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57" name="Line 21">
                <a:extLst>
                  <a:ext uri="{FF2B5EF4-FFF2-40B4-BE49-F238E27FC236}">
                    <a16:creationId xmlns:a16="http://schemas.microsoft.com/office/drawing/2014/main" id="{DB305EC3-B576-4633-A98E-E75F1A5AE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4335" name="Text Box 22">
              <a:extLst>
                <a:ext uri="{FF2B5EF4-FFF2-40B4-BE49-F238E27FC236}">
                  <a16:creationId xmlns:a16="http://schemas.microsoft.com/office/drawing/2014/main" id="{8EEFA0DD-BDD8-42E0-B1BE-559B26DCE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" y="2481"/>
              <a:ext cx="2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36" name="Line 23">
              <a:extLst>
                <a:ext uri="{FF2B5EF4-FFF2-40B4-BE49-F238E27FC236}">
                  <a16:creationId xmlns:a16="http://schemas.microsoft.com/office/drawing/2014/main" id="{76640BAA-FF83-4F38-819F-68C8DA30A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" y="2630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4337" name="Group 24">
              <a:extLst>
                <a:ext uri="{FF2B5EF4-FFF2-40B4-BE49-F238E27FC236}">
                  <a16:creationId xmlns:a16="http://schemas.microsoft.com/office/drawing/2014/main" id="{FED63F5F-B24C-412A-89EB-AF3C931762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4" y="2523"/>
              <a:ext cx="500" cy="212"/>
              <a:chOff x="1292" y="618"/>
              <a:chExt cx="409" cy="181"/>
            </a:xfrm>
          </p:grpSpPr>
          <p:sp>
            <p:nvSpPr>
              <p:cNvPr id="54354" name="Rectangle 25">
                <a:extLst>
                  <a:ext uri="{FF2B5EF4-FFF2-40B4-BE49-F238E27FC236}">
                    <a16:creationId xmlns:a16="http://schemas.microsoft.com/office/drawing/2014/main" id="{7248F365-969C-4A37-B581-F456973E2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55" name="Line 26">
                <a:extLst>
                  <a:ext uri="{FF2B5EF4-FFF2-40B4-BE49-F238E27FC236}">
                    <a16:creationId xmlns:a16="http://schemas.microsoft.com/office/drawing/2014/main" id="{84837171-4568-4D39-BDE4-AF8368156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4338" name="Text Box 27">
              <a:extLst>
                <a:ext uri="{FF2B5EF4-FFF2-40B4-BE49-F238E27FC236}">
                  <a16:creationId xmlns:a16="http://schemas.microsoft.com/office/drawing/2014/main" id="{3C4FA769-3EDC-4938-AB56-12C6C6032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5" y="2481"/>
              <a:ext cx="2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39" name="Line 28">
              <a:extLst>
                <a:ext uri="{FF2B5EF4-FFF2-40B4-BE49-F238E27FC236}">
                  <a16:creationId xmlns:a16="http://schemas.microsoft.com/office/drawing/2014/main" id="{162C0C85-3B84-4114-9146-259EC755D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1" y="2630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0" name="Text Box 29">
              <a:extLst>
                <a:ext uri="{FF2B5EF4-FFF2-40B4-BE49-F238E27FC236}">
                  <a16:creationId xmlns:a16="http://schemas.microsoft.com/office/drawing/2014/main" id="{1D2DCA36-D69B-494B-98C6-B20BCBEDC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" y="2469"/>
              <a:ext cx="2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54341" name="Line 30">
              <a:extLst>
                <a:ext uri="{FF2B5EF4-FFF2-40B4-BE49-F238E27FC236}">
                  <a16:creationId xmlns:a16="http://schemas.microsoft.com/office/drawing/2014/main" id="{BBF2A621-612F-4EFA-A6A2-9D855DBA8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3" y="2665"/>
              <a:ext cx="22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2" name="Oval 31">
              <a:extLst>
                <a:ext uri="{FF2B5EF4-FFF2-40B4-BE49-F238E27FC236}">
                  <a16:creationId xmlns:a16="http://schemas.microsoft.com/office/drawing/2014/main" id="{7F31544F-6E59-415E-BECA-8E5360F64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2611"/>
              <a:ext cx="111" cy="10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3" name="Text Box 32">
              <a:extLst>
                <a:ext uri="{FF2B5EF4-FFF2-40B4-BE49-F238E27FC236}">
                  <a16:creationId xmlns:a16="http://schemas.microsoft.com/office/drawing/2014/main" id="{3637728E-16A2-4AD8-A43B-B7A553319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" y="2452"/>
              <a:ext cx="44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grpSp>
          <p:nvGrpSpPr>
            <p:cNvPr id="54344" name="Group 34">
              <a:extLst>
                <a:ext uri="{FF2B5EF4-FFF2-40B4-BE49-F238E27FC236}">
                  <a16:creationId xmlns:a16="http://schemas.microsoft.com/office/drawing/2014/main" id="{821E7D1D-1BDD-45CA-8889-F30978E6F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7" y="2523"/>
              <a:ext cx="500" cy="212"/>
              <a:chOff x="1292" y="618"/>
              <a:chExt cx="409" cy="181"/>
            </a:xfrm>
          </p:grpSpPr>
          <p:sp>
            <p:nvSpPr>
              <p:cNvPr id="54352" name="Rectangle 35">
                <a:extLst>
                  <a:ext uri="{FF2B5EF4-FFF2-40B4-BE49-F238E27FC236}">
                    <a16:creationId xmlns:a16="http://schemas.microsoft.com/office/drawing/2014/main" id="{31FD85A8-D98A-48EE-8BE2-92C54A1D6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53" name="Line 36">
                <a:extLst>
                  <a:ext uri="{FF2B5EF4-FFF2-40B4-BE49-F238E27FC236}">
                    <a16:creationId xmlns:a16="http://schemas.microsoft.com/office/drawing/2014/main" id="{1EEB6A12-7C1F-4F8A-919A-171F1C935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4345" name="Line 37">
              <a:extLst>
                <a:ext uri="{FF2B5EF4-FFF2-40B4-BE49-F238E27FC236}">
                  <a16:creationId xmlns:a16="http://schemas.microsoft.com/office/drawing/2014/main" id="{460196BF-4A82-47CF-A094-E0997DF8D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3" y="2630"/>
              <a:ext cx="2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6" name="Rectangle 38">
              <a:extLst>
                <a:ext uri="{FF2B5EF4-FFF2-40B4-BE49-F238E27FC236}">
                  <a16:creationId xmlns:a16="http://schemas.microsoft.com/office/drawing/2014/main" id="{1F645D87-2BF8-42EB-A476-8744EDF6D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2528"/>
              <a:ext cx="329" cy="204"/>
            </a:xfrm>
            <a:prstGeom prst="rect">
              <a:avLst/>
            </a:prstGeom>
            <a:pattFill prst="ltUpDiag">
              <a:fgClr>
                <a:schemeClr val="bg1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7" name="Line 39">
              <a:extLst>
                <a:ext uri="{FF2B5EF4-FFF2-40B4-BE49-F238E27FC236}">
                  <a16:creationId xmlns:a16="http://schemas.microsoft.com/office/drawing/2014/main" id="{718FD057-3BA9-4688-8CAD-A76AEE91E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9" y="2634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8" name="Line 40">
              <a:extLst>
                <a:ext uri="{FF2B5EF4-FFF2-40B4-BE49-F238E27FC236}">
                  <a16:creationId xmlns:a16="http://schemas.microsoft.com/office/drawing/2014/main" id="{17D1B797-BA11-488D-BA87-87F47506A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65" y="2356"/>
              <a:ext cx="0" cy="2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49" name="Line 41">
              <a:extLst>
                <a:ext uri="{FF2B5EF4-FFF2-40B4-BE49-F238E27FC236}">
                  <a16:creationId xmlns:a16="http://schemas.microsoft.com/office/drawing/2014/main" id="{AE45DF4E-ECB8-4E45-B53F-C8E16779E8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0" y="2361"/>
              <a:ext cx="38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50" name="Line 42">
              <a:extLst>
                <a:ext uri="{FF2B5EF4-FFF2-40B4-BE49-F238E27FC236}">
                  <a16:creationId xmlns:a16="http://schemas.microsoft.com/office/drawing/2014/main" id="{356ACF3A-3266-48DD-9D52-88BADB5F6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5" y="2356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51" name="Line 43">
              <a:extLst>
                <a:ext uri="{FF2B5EF4-FFF2-40B4-BE49-F238E27FC236}">
                  <a16:creationId xmlns:a16="http://schemas.microsoft.com/office/drawing/2014/main" id="{F8A372A7-8766-426F-9BF7-5E252116E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5" y="2584"/>
              <a:ext cx="1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54277" name="Group 82">
            <a:extLst>
              <a:ext uri="{FF2B5EF4-FFF2-40B4-BE49-F238E27FC236}">
                <a16:creationId xmlns:a16="http://schemas.microsoft.com/office/drawing/2014/main" id="{E5F7D54B-D84F-4FC1-93CE-ABBE6DF0E0E5}"/>
              </a:ext>
            </a:extLst>
          </p:cNvPr>
          <p:cNvGrpSpPr>
            <a:grpSpLocks/>
          </p:cNvGrpSpPr>
          <p:nvPr/>
        </p:nvGrpSpPr>
        <p:grpSpPr bwMode="auto">
          <a:xfrm>
            <a:off x="3708400" y="5084763"/>
            <a:ext cx="1670050" cy="1044575"/>
            <a:chOff x="2018" y="3113"/>
            <a:chExt cx="1052" cy="658"/>
          </a:xfrm>
        </p:grpSpPr>
        <p:sp>
          <p:nvSpPr>
            <p:cNvPr id="54314" name="Text Box 4">
              <a:extLst>
                <a:ext uri="{FF2B5EF4-FFF2-40B4-BE49-F238E27FC236}">
                  <a16:creationId xmlns:a16="http://schemas.microsoft.com/office/drawing/2014/main" id="{2E3D3E3F-C47B-4598-B1C2-4B1ED610C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" y="3521"/>
              <a:ext cx="4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空表</a:t>
              </a:r>
            </a:p>
          </p:txBody>
        </p:sp>
        <p:grpSp>
          <p:nvGrpSpPr>
            <p:cNvPr id="54315" name="Group 78">
              <a:extLst>
                <a:ext uri="{FF2B5EF4-FFF2-40B4-BE49-F238E27FC236}">
                  <a16:creationId xmlns:a16="http://schemas.microsoft.com/office/drawing/2014/main" id="{4BF4E883-AD7F-4F6C-89A8-0253C5FA3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8" y="3113"/>
              <a:ext cx="1052" cy="379"/>
              <a:chOff x="1465" y="3006"/>
              <a:chExt cx="1052" cy="379"/>
            </a:xfrm>
          </p:grpSpPr>
          <p:sp>
            <p:nvSpPr>
              <p:cNvPr id="54316" name="Line 65">
                <a:extLst>
                  <a:ext uri="{FF2B5EF4-FFF2-40B4-BE49-F238E27FC236}">
                    <a16:creationId xmlns:a16="http://schemas.microsoft.com/office/drawing/2014/main" id="{3D5131FC-16C9-4E42-AED4-41650792A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315"/>
                <a:ext cx="22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17" name="Oval 66">
                <a:extLst>
                  <a:ext uri="{FF2B5EF4-FFF2-40B4-BE49-F238E27FC236}">
                    <a16:creationId xmlns:a16="http://schemas.microsoft.com/office/drawing/2014/main" id="{CDE04C53-E50B-4C35-AAD4-5FB5EC234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4" y="3261"/>
                <a:ext cx="111" cy="10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/>
                <a:endParaRPr lang="zh-CN" altLang="zh-CN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18" name="Text Box 67">
                <a:extLst>
                  <a:ext uri="{FF2B5EF4-FFF2-40B4-BE49-F238E27FC236}">
                    <a16:creationId xmlns:a16="http://schemas.microsoft.com/office/drawing/2014/main" id="{A7BCE560-0566-4513-8925-9203CEE8B8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5" y="3102"/>
                <a:ext cx="444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first</a:t>
                </a:r>
              </a:p>
            </p:txBody>
          </p:sp>
          <p:grpSp>
            <p:nvGrpSpPr>
              <p:cNvPr id="54319" name="Group 68">
                <a:extLst>
                  <a:ext uri="{FF2B5EF4-FFF2-40B4-BE49-F238E27FC236}">
                    <a16:creationId xmlns:a16="http://schemas.microsoft.com/office/drawing/2014/main" id="{E7D98183-D199-41D3-86D2-C310BDDE1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4" y="3173"/>
                <a:ext cx="500" cy="212"/>
                <a:chOff x="1292" y="618"/>
                <a:chExt cx="409" cy="181"/>
              </a:xfrm>
            </p:grpSpPr>
            <p:sp>
              <p:nvSpPr>
                <p:cNvPr id="54326" name="Rectangle 69">
                  <a:extLst>
                    <a:ext uri="{FF2B5EF4-FFF2-40B4-BE49-F238E27FC236}">
                      <a16:creationId xmlns:a16="http://schemas.microsoft.com/office/drawing/2014/main" id="{FB50F695-96B9-4296-A946-20FF0FF405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2" y="618"/>
                  <a:ext cx="409" cy="18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800" b="1">
                      <a:solidFill>
                        <a:schemeClr val="bg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4327" name="Line 70">
                  <a:extLst>
                    <a:ext uri="{FF2B5EF4-FFF2-40B4-BE49-F238E27FC236}">
                      <a16:creationId xmlns:a16="http://schemas.microsoft.com/office/drawing/2014/main" id="{2AA2363A-1F92-41A5-8397-E264CD9007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5" y="618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4320" name="Rectangle 72">
                <a:extLst>
                  <a:ext uri="{FF2B5EF4-FFF2-40B4-BE49-F238E27FC236}">
                    <a16:creationId xmlns:a16="http://schemas.microsoft.com/office/drawing/2014/main" id="{5CF6CCBE-B2AA-4FC9-8F87-537E534ED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4" y="3178"/>
                <a:ext cx="329" cy="204"/>
              </a:xfrm>
              <a:prstGeom prst="rect">
                <a:avLst/>
              </a:prstGeom>
              <a:pattFill prst="ltUpDiag">
                <a:fgClr>
                  <a:schemeClr val="bg1"/>
                </a:fgClr>
                <a:bgClr>
                  <a:schemeClr val="tx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21" name="Line 73">
                <a:extLst>
                  <a:ext uri="{FF2B5EF4-FFF2-40B4-BE49-F238E27FC236}">
                    <a16:creationId xmlns:a16="http://schemas.microsoft.com/office/drawing/2014/main" id="{2C4A8D4A-0213-40B8-8717-87AE45A4D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" y="3284"/>
                <a:ext cx="1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22" name="Line 74">
                <a:extLst>
                  <a:ext uri="{FF2B5EF4-FFF2-40B4-BE49-F238E27FC236}">
                    <a16:creationId xmlns:a16="http://schemas.microsoft.com/office/drawing/2014/main" id="{F9CA8058-A154-4729-BCBB-E8C7731B8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12" y="3006"/>
                <a:ext cx="0" cy="2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23" name="Line 75">
                <a:extLst>
                  <a:ext uri="{FF2B5EF4-FFF2-40B4-BE49-F238E27FC236}">
                    <a16:creationId xmlns:a16="http://schemas.microsoft.com/office/drawing/2014/main" id="{C2EB90E6-7095-4DAF-B06B-F15B3E8D4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07" y="3011"/>
                <a:ext cx="70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24" name="Line 76">
                <a:extLst>
                  <a:ext uri="{FF2B5EF4-FFF2-40B4-BE49-F238E27FC236}">
                    <a16:creationId xmlns:a16="http://schemas.microsoft.com/office/drawing/2014/main" id="{6C2C0D63-FF28-430C-8261-267E1C428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2" y="3006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4325" name="Line 77">
                <a:extLst>
                  <a:ext uri="{FF2B5EF4-FFF2-40B4-BE49-F238E27FC236}">
                    <a16:creationId xmlns:a16="http://schemas.microsoft.com/office/drawing/2014/main" id="{058BDE3C-7E20-4E16-8FF4-A8D07C942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2" y="3234"/>
                <a:ext cx="11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</p:grpSp>
      <p:sp>
        <p:nvSpPr>
          <p:cNvPr id="54278" name="Text Box 81">
            <a:extLst>
              <a:ext uri="{FF2B5EF4-FFF2-40B4-BE49-F238E27FC236}">
                <a16:creationId xmlns:a16="http://schemas.microsoft.com/office/drawing/2014/main" id="{9E21A4A7-0891-44F6-9A44-234F6E62A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075" y="4365625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非空表</a:t>
            </a:r>
          </a:p>
        </p:txBody>
      </p:sp>
      <p:grpSp>
        <p:nvGrpSpPr>
          <p:cNvPr id="54279" name="Group 84">
            <a:extLst>
              <a:ext uri="{FF2B5EF4-FFF2-40B4-BE49-F238E27FC236}">
                <a16:creationId xmlns:a16="http://schemas.microsoft.com/office/drawing/2014/main" id="{EB71D334-E415-45EB-8224-0FB9E418A745}"/>
              </a:ext>
            </a:extLst>
          </p:cNvPr>
          <p:cNvGrpSpPr>
            <a:grpSpLocks/>
          </p:cNvGrpSpPr>
          <p:nvPr/>
        </p:nvGrpSpPr>
        <p:grpSpPr bwMode="auto">
          <a:xfrm>
            <a:off x="1843088" y="1712913"/>
            <a:ext cx="793750" cy="336550"/>
            <a:chOff x="1292" y="618"/>
            <a:chExt cx="409" cy="181"/>
          </a:xfrm>
        </p:grpSpPr>
        <p:sp>
          <p:nvSpPr>
            <p:cNvPr id="54312" name="Rectangle 85">
              <a:extLst>
                <a:ext uri="{FF2B5EF4-FFF2-40B4-BE49-F238E27FC236}">
                  <a16:creationId xmlns:a16="http://schemas.microsoft.com/office/drawing/2014/main" id="{4A73081C-D66A-4A54-9BE9-66CDF6B8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13" name="Line 86">
              <a:extLst>
                <a:ext uri="{FF2B5EF4-FFF2-40B4-BE49-F238E27FC236}">
                  <a16:creationId xmlns:a16="http://schemas.microsoft.com/office/drawing/2014/main" id="{EDE5C4FF-DD49-4997-AF92-494D6C49C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4280" name="Text Box 87">
            <a:extLst>
              <a:ext uri="{FF2B5EF4-FFF2-40B4-BE49-F238E27FC236}">
                <a16:creationId xmlns:a16="http://schemas.microsoft.com/office/drawing/2014/main" id="{EC07688D-14BA-4AA5-9C6B-47F6A3175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1675" y="1646238"/>
            <a:ext cx="35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81" name="Line 88">
            <a:extLst>
              <a:ext uri="{FF2B5EF4-FFF2-40B4-BE49-F238E27FC236}">
                <a16:creationId xmlns:a16="http://schemas.microsoft.com/office/drawing/2014/main" id="{0B38D95A-EAF5-445A-874C-9783A68E8F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9363" y="1882775"/>
            <a:ext cx="352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282" name="Group 89">
            <a:extLst>
              <a:ext uri="{FF2B5EF4-FFF2-40B4-BE49-F238E27FC236}">
                <a16:creationId xmlns:a16="http://schemas.microsoft.com/office/drawing/2014/main" id="{B142D203-D481-43D9-9A75-E67EEE132CCA}"/>
              </a:ext>
            </a:extLst>
          </p:cNvPr>
          <p:cNvGrpSpPr>
            <a:grpSpLocks/>
          </p:cNvGrpSpPr>
          <p:nvPr/>
        </p:nvGrpSpPr>
        <p:grpSpPr bwMode="auto">
          <a:xfrm>
            <a:off x="2889250" y="1712913"/>
            <a:ext cx="795338" cy="336550"/>
            <a:chOff x="1292" y="618"/>
            <a:chExt cx="409" cy="181"/>
          </a:xfrm>
        </p:grpSpPr>
        <p:sp>
          <p:nvSpPr>
            <p:cNvPr id="54310" name="Rectangle 90">
              <a:extLst>
                <a:ext uri="{FF2B5EF4-FFF2-40B4-BE49-F238E27FC236}">
                  <a16:creationId xmlns:a16="http://schemas.microsoft.com/office/drawing/2014/main" id="{B6E44362-F553-4681-BC46-F2D1BCF87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11" name="Line 91">
              <a:extLst>
                <a:ext uri="{FF2B5EF4-FFF2-40B4-BE49-F238E27FC236}">
                  <a16:creationId xmlns:a16="http://schemas.microsoft.com/office/drawing/2014/main" id="{E5E2BBF1-50C6-4811-8CBC-24D38F6C1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4283" name="Text Box 92">
            <a:extLst>
              <a:ext uri="{FF2B5EF4-FFF2-40B4-BE49-F238E27FC236}">
                <a16:creationId xmlns:a16="http://schemas.microsoft.com/office/drawing/2014/main" id="{4EA0DDAF-3E50-4D12-900C-86005D493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1646238"/>
            <a:ext cx="354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84" name="Line 93">
            <a:extLst>
              <a:ext uri="{FF2B5EF4-FFF2-40B4-BE49-F238E27FC236}">
                <a16:creationId xmlns:a16="http://schemas.microsoft.com/office/drawing/2014/main" id="{446E96BC-0C92-4147-A043-051D41A71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1882775"/>
            <a:ext cx="354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285" name="Group 94">
            <a:extLst>
              <a:ext uri="{FF2B5EF4-FFF2-40B4-BE49-F238E27FC236}">
                <a16:creationId xmlns:a16="http://schemas.microsoft.com/office/drawing/2014/main" id="{6074603A-DC4B-4B78-9A22-CE16B429172B}"/>
              </a:ext>
            </a:extLst>
          </p:cNvPr>
          <p:cNvGrpSpPr>
            <a:grpSpLocks/>
          </p:cNvGrpSpPr>
          <p:nvPr/>
        </p:nvGrpSpPr>
        <p:grpSpPr bwMode="auto">
          <a:xfrm>
            <a:off x="3937000" y="1712913"/>
            <a:ext cx="793750" cy="336550"/>
            <a:chOff x="1292" y="618"/>
            <a:chExt cx="409" cy="181"/>
          </a:xfrm>
        </p:grpSpPr>
        <p:sp>
          <p:nvSpPr>
            <p:cNvPr id="54308" name="Rectangle 95">
              <a:extLst>
                <a:ext uri="{FF2B5EF4-FFF2-40B4-BE49-F238E27FC236}">
                  <a16:creationId xmlns:a16="http://schemas.microsoft.com/office/drawing/2014/main" id="{7E1F6269-7F20-4E9A-852B-1C66706A4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09" name="Line 96">
              <a:extLst>
                <a:ext uri="{FF2B5EF4-FFF2-40B4-BE49-F238E27FC236}">
                  <a16:creationId xmlns:a16="http://schemas.microsoft.com/office/drawing/2014/main" id="{09504DFD-FC85-457E-BAA9-5102BA23C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4286" name="Text Box 97">
            <a:extLst>
              <a:ext uri="{FF2B5EF4-FFF2-40B4-BE49-F238E27FC236}">
                <a16:creationId xmlns:a16="http://schemas.microsoft.com/office/drawing/2014/main" id="{96506F02-E310-4269-94C2-182BAFF21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1646238"/>
            <a:ext cx="354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87" name="Line 98">
            <a:extLst>
              <a:ext uri="{FF2B5EF4-FFF2-40B4-BE49-F238E27FC236}">
                <a16:creationId xmlns:a16="http://schemas.microsoft.com/office/drawing/2014/main" id="{268F019E-21BA-4AF8-ACCA-9F26F39A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1688" y="1882775"/>
            <a:ext cx="354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54288" name="Group 99">
            <a:extLst>
              <a:ext uri="{FF2B5EF4-FFF2-40B4-BE49-F238E27FC236}">
                <a16:creationId xmlns:a16="http://schemas.microsoft.com/office/drawing/2014/main" id="{FED2115C-00B6-4AA3-A6F4-296E7A97CD47}"/>
              </a:ext>
            </a:extLst>
          </p:cNvPr>
          <p:cNvGrpSpPr>
            <a:grpSpLocks/>
          </p:cNvGrpSpPr>
          <p:nvPr/>
        </p:nvGrpSpPr>
        <p:grpSpPr bwMode="auto">
          <a:xfrm>
            <a:off x="5737225" y="1712913"/>
            <a:ext cx="793750" cy="336550"/>
            <a:chOff x="1292" y="618"/>
            <a:chExt cx="409" cy="181"/>
          </a:xfrm>
        </p:grpSpPr>
        <p:sp>
          <p:nvSpPr>
            <p:cNvPr id="54306" name="Rectangle 100">
              <a:extLst>
                <a:ext uri="{FF2B5EF4-FFF2-40B4-BE49-F238E27FC236}">
                  <a16:creationId xmlns:a16="http://schemas.microsoft.com/office/drawing/2014/main" id="{FD327E93-ECD9-42A3-89CA-FA6B2F673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07" name="Line 101">
              <a:extLst>
                <a:ext uri="{FF2B5EF4-FFF2-40B4-BE49-F238E27FC236}">
                  <a16:creationId xmlns:a16="http://schemas.microsoft.com/office/drawing/2014/main" id="{35898682-B454-40E5-8371-E7D8EA524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4289" name="Text Box 102">
            <a:extLst>
              <a:ext uri="{FF2B5EF4-FFF2-40B4-BE49-F238E27FC236}">
                <a16:creationId xmlns:a16="http://schemas.microsoft.com/office/drawing/2014/main" id="{63033F79-0DC5-466B-822B-C810BC8E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1646238"/>
            <a:ext cx="463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n-1</a:t>
            </a:r>
            <a:endParaRPr lang="en-US" altLang="zh-CN" sz="2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0" name="Line 103">
            <a:extLst>
              <a:ext uri="{FF2B5EF4-FFF2-40B4-BE49-F238E27FC236}">
                <a16:creationId xmlns:a16="http://schemas.microsoft.com/office/drawing/2014/main" id="{8845F1A5-1C86-405F-AF57-DAE9F50E9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7338" y="1882775"/>
            <a:ext cx="354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1" name="Text Box 104">
            <a:extLst>
              <a:ext uri="{FF2B5EF4-FFF2-40B4-BE49-F238E27FC236}">
                <a16:creationId xmlns:a16="http://schemas.microsoft.com/office/drawing/2014/main" id="{4B2448A8-DF33-4B5A-8A94-1B399622D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1627188"/>
            <a:ext cx="354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</a:p>
        </p:txBody>
      </p:sp>
      <p:sp>
        <p:nvSpPr>
          <p:cNvPr id="54292" name="Line 105">
            <a:extLst>
              <a:ext uri="{FF2B5EF4-FFF2-40B4-BE49-F238E27FC236}">
                <a16:creationId xmlns:a16="http://schemas.microsoft.com/office/drawing/2014/main" id="{9C4C6167-0BFF-42A8-87F6-51EABFAE3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1613" y="1938338"/>
            <a:ext cx="354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3" name="Oval 106">
            <a:extLst>
              <a:ext uri="{FF2B5EF4-FFF2-40B4-BE49-F238E27FC236}">
                <a16:creationId xmlns:a16="http://schemas.microsoft.com/office/drawing/2014/main" id="{64BB2D79-680D-4D83-9721-8464CAFAC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1852613"/>
            <a:ext cx="176212" cy="16668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endParaRPr lang="zh-CN" altLang="zh-CN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4" name="Text Box 107">
            <a:extLst>
              <a:ext uri="{FF2B5EF4-FFF2-40B4-BE49-F238E27FC236}">
                <a16:creationId xmlns:a16="http://schemas.microsoft.com/office/drawing/2014/main" id="{34E79E56-0386-4249-A20B-F4D9FFD67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425" y="1600200"/>
            <a:ext cx="704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</a:p>
        </p:txBody>
      </p:sp>
      <p:sp>
        <p:nvSpPr>
          <p:cNvPr id="54295" name="Line 113">
            <a:extLst>
              <a:ext uri="{FF2B5EF4-FFF2-40B4-BE49-F238E27FC236}">
                <a16:creationId xmlns:a16="http://schemas.microsoft.com/office/drawing/2014/main" id="{58AA37BA-06E0-4D97-A2EB-47D4A3ED8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1889125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6" name="Line 114">
            <a:extLst>
              <a:ext uri="{FF2B5EF4-FFF2-40B4-BE49-F238E27FC236}">
                <a16:creationId xmlns:a16="http://schemas.microsoft.com/office/drawing/2014/main" id="{B276C9D3-E9D5-4BCA-90C1-5F87AA6C61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7188" y="1447800"/>
            <a:ext cx="0" cy="433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7" name="Line 115">
            <a:extLst>
              <a:ext uri="{FF2B5EF4-FFF2-40B4-BE49-F238E27FC236}">
                <a16:creationId xmlns:a16="http://schemas.microsoft.com/office/drawing/2014/main" id="{9D2D66AE-AD0B-4E83-ABAC-FFD7BFCDE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1000" y="1455738"/>
            <a:ext cx="5056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8" name="Line 116">
            <a:extLst>
              <a:ext uri="{FF2B5EF4-FFF2-40B4-BE49-F238E27FC236}">
                <a16:creationId xmlns:a16="http://schemas.microsoft.com/office/drawing/2014/main" id="{4BBC59D3-2ACC-4517-8A1E-3E85BF51C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413" y="1447800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299" name="Line 117">
            <a:extLst>
              <a:ext uri="{FF2B5EF4-FFF2-40B4-BE49-F238E27FC236}">
                <a16:creationId xmlns:a16="http://schemas.microsoft.com/office/drawing/2014/main" id="{F685751D-B30E-4C64-A6B0-0154E4DEA3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413" y="1809750"/>
            <a:ext cx="1793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4300" name="Text Box 118">
            <a:extLst>
              <a:ext uri="{FF2B5EF4-FFF2-40B4-BE49-F238E27FC236}">
                <a16:creationId xmlns:a16="http://schemas.microsoft.com/office/drawing/2014/main" id="{2678548B-BA4A-4E38-9EE0-B8D405CD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133600"/>
            <a:ext cx="946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非空表</a:t>
            </a:r>
          </a:p>
        </p:txBody>
      </p:sp>
      <p:grpSp>
        <p:nvGrpSpPr>
          <p:cNvPr id="54301" name="Group 123">
            <a:extLst>
              <a:ext uri="{FF2B5EF4-FFF2-40B4-BE49-F238E27FC236}">
                <a16:creationId xmlns:a16="http://schemas.microsoft.com/office/drawing/2014/main" id="{2641EFCE-043F-422E-A5F8-C313ADB6CCA0}"/>
              </a:ext>
            </a:extLst>
          </p:cNvPr>
          <p:cNvGrpSpPr>
            <a:grpSpLocks/>
          </p:cNvGrpSpPr>
          <p:nvPr/>
        </p:nvGrpSpPr>
        <p:grpSpPr bwMode="auto">
          <a:xfrm>
            <a:off x="7235825" y="1557338"/>
            <a:ext cx="792163" cy="828675"/>
            <a:chOff x="4649" y="981"/>
            <a:chExt cx="499" cy="522"/>
          </a:xfrm>
        </p:grpSpPr>
        <p:sp>
          <p:nvSpPr>
            <p:cNvPr id="54302" name="Text Box 79">
              <a:extLst>
                <a:ext uri="{FF2B5EF4-FFF2-40B4-BE49-F238E27FC236}">
                  <a16:creationId xmlns:a16="http://schemas.microsoft.com/office/drawing/2014/main" id="{4D83E543-DDB8-4430-B1F3-C45557518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253"/>
              <a:ext cx="4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空表</a:t>
              </a:r>
            </a:p>
          </p:txBody>
        </p:sp>
        <p:sp>
          <p:nvSpPr>
            <p:cNvPr id="54303" name="Oval 120">
              <a:extLst>
                <a:ext uri="{FF2B5EF4-FFF2-40B4-BE49-F238E27FC236}">
                  <a16:creationId xmlns:a16="http://schemas.microsoft.com/office/drawing/2014/main" id="{7E58E595-951A-4600-BDC2-50C341D1F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1140"/>
              <a:ext cx="111" cy="10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4304" name="Text Box 121">
              <a:extLst>
                <a:ext uri="{FF2B5EF4-FFF2-40B4-BE49-F238E27FC236}">
                  <a16:creationId xmlns:a16="http://schemas.microsoft.com/office/drawing/2014/main" id="{4950C8A5-7B9F-4341-90BA-3045D6961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981"/>
              <a:ext cx="44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sp>
          <p:nvSpPr>
            <p:cNvPr id="54305" name="Text Box 122">
              <a:extLst>
                <a:ext uri="{FF2B5EF4-FFF2-40B4-BE49-F238E27FC236}">
                  <a16:creationId xmlns:a16="http://schemas.microsoft.com/office/drawing/2014/main" id="{B66708A7-53AF-43D0-95BA-99AC39CE2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0" y="1091"/>
              <a:ext cx="22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79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12"/>
          <p:cNvSpPr>
            <a:spLocks noChangeArrowheads="1"/>
          </p:cNvSpPr>
          <p:nvPr/>
        </p:nvSpPr>
        <p:spPr bwMode="auto">
          <a:xfrm>
            <a:off x="395288" y="981075"/>
            <a:ext cx="35221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Monotype Sorts"/>
              </a:rPr>
              <a:t> </a:t>
            </a: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双向链表的结点结构</a:t>
            </a:r>
          </a:p>
        </p:txBody>
      </p:sp>
      <p:grpSp>
        <p:nvGrpSpPr>
          <p:cNvPr id="55300" name="Group 13"/>
          <p:cNvGrpSpPr>
            <a:grpSpLocks/>
          </p:cNvGrpSpPr>
          <p:nvPr/>
        </p:nvGrpSpPr>
        <p:grpSpPr bwMode="auto">
          <a:xfrm>
            <a:off x="904875" y="1981200"/>
            <a:ext cx="3384550" cy="647700"/>
            <a:chOff x="476" y="3249"/>
            <a:chExt cx="2132" cy="408"/>
          </a:xfrm>
        </p:grpSpPr>
        <p:sp>
          <p:nvSpPr>
            <p:cNvPr id="55302" name="Rectangle 14"/>
            <p:cNvSpPr>
              <a:spLocks noChangeArrowheads="1"/>
            </p:cNvSpPr>
            <p:nvPr/>
          </p:nvSpPr>
          <p:spPr bwMode="auto">
            <a:xfrm>
              <a:off x="476" y="3249"/>
              <a:ext cx="2132" cy="4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303" name="Text Box 15"/>
            <p:cNvSpPr txBox="1">
              <a:spLocks noChangeArrowheads="1"/>
            </p:cNvSpPr>
            <p:nvPr/>
          </p:nvSpPr>
          <p:spPr bwMode="auto">
            <a:xfrm>
              <a:off x="516" y="3304"/>
              <a:ext cx="204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2400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lLink</a:t>
              </a:r>
              <a:r>
                <a:rPr kumimoji="1" lang="en-US" altLang="zh-CN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  element     </a:t>
              </a:r>
              <a:r>
                <a:rPr kumimoji="1" lang="en-US" altLang="zh-CN" sz="2400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rLink</a:t>
              </a:r>
              <a:endPara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304" name="Line 16"/>
            <p:cNvSpPr>
              <a:spLocks noChangeShapeType="1"/>
            </p:cNvSpPr>
            <p:nvPr/>
          </p:nvSpPr>
          <p:spPr bwMode="auto">
            <a:xfrm>
              <a:off x="1156" y="3249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55305" name="Line 17"/>
            <p:cNvSpPr>
              <a:spLocks noChangeShapeType="1"/>
            </p:cNvSpPr>
            <p:nvPr/>
          </p:nvSpPr>
          <p:spPr bwMode="auto">
            <a:xfrm>
              <a:off x="1927" y="3249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5301" name="Rectangle 34"/>
          <p:cNvSpPr>
            <a:spLocks noChangeArrowheads="1"/>
          </p:cNvSpPr>
          <p:nvPr/>
        </p:nvSpPr>
        <p:spPr bwMode="auto">
          <a:xfrm>
            <a:off x="755650" y="3213100"/>
            <a:ext cx="792003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双向链表的每个结点的结构具有如下定义的结构类型：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typedef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struct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dnode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ElemType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element;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struct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dnode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*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rLink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，*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}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DNode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1762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9"/>
          <p:cNvSpPr>
            <a:spLocks noChangeArrowheads="1"/>
          </p:cNvSpPr>
          <p:nvPr/>
        </p:nvSpPr>
        <p:spPr bwMode="auto">
          <a:xfrm>
            <a:off x="395288" y="981075"/>
            <a:ext cx="45127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带表头结点的双向循环链表</a:t>
            </a:r>
          </a:p>
        </p:txBody>
      </p:sp>
      <p:pic>
        <p:nvPicPr>
          <p:cNvPr id="5632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75438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05263"/>
            <a:ext cx="75438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34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8"/>
          <p:cNvSpPr>
            <a:spLocks noChangeArrowheads="1"/>
          </p:cNvSpPr>
          <p:nvPr/>
        </p:nvSpPr>
        <p:spPr bwMode="auto">
          <a:xfrm>
            <a:off x="533400" y="685800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双向链表的插入</a:t>
            </a:r>
          </a:p>
        </p:txBody>
      </p:sp>
      <p:sp>
        <p:nvSpPr>
          <p:cNvPr id="57347" name="Text Box 10"/>
          <p:cNvSpPr txBox="1">
            <a:spLocks noChangeArrowheads="1"/>
          </p:cNvSpPr>
          <p:nvPr/>
        </p:nvSpPr>
        <p:spPr bwMode="auto">
          <a:xfrm>
            <a:off x="533399" y="4343400"/>
            <a:ext cx="8410903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插入操作的核心步骤是：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(1)  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DNode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* q= (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DNode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*) malloc(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sizeof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DNode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));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(2) q-&gt;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 q-&gt;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=p;</a:t>
            </a:r>
          </a:p>
          <a:p>
            <a:pPr>
              <a:lnSpc>
                <a:spcPct val="12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=q;  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=q;             &lt;=</a:t>
            </a: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能否颠倒顺序？</a:t>
            </a:r>
          </a:p>
        </p:txBody>
      </p:sp>
      <p:pic>
        <p:nvPicPr>
          <p:cNvPr id="5734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848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474882" y="5752936"/>
            <a:ext cx="4895850" cy="5032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72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0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ChangeArrowheads="1"/>
          </p:cNvSpPr>
          <p:nvPr/>
        </p:nvSpPr>
        <p:spPr bwMode="auto">
          <a:xfrm>
            <a:off x="838200" y="685800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双向链表的删除</a:t>
            </a:r>
          </a:p>
        </p:txBody>
      </p:sp>
      <p:sp>
        <p:nvSpPr>
          <p:cNvPr id="58371" name="Text Box 9"/>
          <p:cNvSpPr txBox="1">
            <a:spLocks noChangeArrowheads="1"/>
          </p:cNvSpPr>
          <p:nvPr/>
        </p:nvSpPr>
        <p:spPr bwMode="auto">
          <a:xfrm>
            <a:off x="990600" y="4343400"/>
            <a:ext cx="76200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删除操作的核心步骤是：</a:t>
            </a:r>
            <a:endParaRPr kumimoji="1"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(1) 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=p-&gt;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lLink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&lt;=</a:t>
            </a: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能否颠倒顺序？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(2) free(p) ;</a:t>
            </a:r>
          </a:p>
        </p:txBody>
      </p:sp>
      <p:pic>
        <p:nvPicPr>
          <p:cNvPr id="5837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315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82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8656" y="1703052"/>
            <a:ext cx="5502728" cy="441910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zh-CN" altLang="en-US" sz="3200" b="1" dirty="0">
                <a:latin typeface="仿宋_GB2312" pitchFamily="49" charset="-122"/>
                <a:ea typeface="仿宋_GB2312" pitchFamily="49" charset="-122"/>
              </a:rPr>
              <a:t>线性表抽象数据类型 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kumimoji="1" lang="zh-CN" altLang="en-US" sz="3200" b="1" dirty="0">
                <a:latin typeface="仿宋_GB2312" pitchFamily="49" charset="-122"/>
                <a:ea typeface="仿宋_GB2312" pitchFamily="49" charset="-122"/>
              </a:rPr>
              <a:t>线性表的顺序存储表示方法</a:t>
            </a:r>
          </a:p>
          <a:p>
            <a:pPr eaLnBrk="0" hangingPunct="0">
              <a:lnSpc>
                <a:spcPct val="120000"/>
              </a:lnSpc>
              <a:defRPr/>
            </a:pPr>
            <a:r>
              <a:rPr kumimoji="1" lang="zh-CN" altLang="en-US" sz="3200" b="1" dirty="0">
                <a:latin typeface="仿宋_GB2312" pitchFamily="49" charset="-122"/>
                <a:ea typeface="仿宋_GB2312" pitchFamily="49" charset="-122"/>
              </a:rPr>
              <a:t>线性表的链接存储表示方法</a:t>
            </a:r>
            <a:endParaRPr kumimoji="1" lang="en-US" altLang="zh-CN" sz="3200" b="1" dirty="0">
              <a:latin typeface="仿宋_GB2312" pitchFamily="49" charset="-122"/>
              <a:ea typeface="仿宋_GB2312" pitchFamily="49" charset="-122"/>
            </a:endParaRPr>
          </a:p>
          <a:p>
            <a:pPr>
              <a:defRPr/>
            </a:pPr>
            <a:r>
              <a:rPr lang="zh-CN" altLang="en-US" sz="33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多项式计算 </a:t>
            </a:r>
          </a:p>
        </p:txBody>
      </p:sp>
    </p:spTree>
    <p:extLst>
      <p:ext uri="{BB962C8B-B14F-4D97-AF65-F5344CB8AC3E}">
        <p14:creationId xmlns:p14="http://schemas.microsoft.com/office/powerpoint/2010/main" val="417175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4" descr="5%">
            <a:extLst>
              <a:ext uri="{FF2B5EF4-FFF2-40B4-BE49-F238E27FC236}">
                <a16:creationId xmlns:a16="http://schemas.microsoft.com/office/drawing/2014/main" id="{1EE12D20-409E-4F7A-B5CA-D4A4BEBAE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49275"/>
            <a:ext cx="6480175" cy="15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一元整系数多项式</a:t>
            </a:r>
          </a:p>
          <a:p>
            <a:pPr algn="just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p(x)=3x</a:t>
            </a:r>
            <a:r>
              <a:rPr lang="en-US" altLang="zh-CN" sz="2400" baseline="30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-8x</a:t>
            </a:r>
            <a:r>
              <a:rPr lang="en-US" altLang="zh-CN" sz="2400" baseline="30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+6x</a:t>
            </a:r>
            <a:r>
              <a:rPr lang="en-US" altLang="zh-CN" sz="2400" baseline="30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+2 </a:t>
            </a:r>
          </a:p>
          <a:p>
            <a:pPr algn="just">
              <a:lnSpc>
                <a:spcPct val="14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要求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按降幂排列        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做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q(x)+p(x) </a:t>
            </a:r>
          </a:p>
        </p:txBody>
      </p:sp>
      <p:sp>
        <p:nvSpPr>
          <p:cNvPr id="61443" name="Rectangle 5">
            <a:extLst>
              <a:ext uri="{FF2B5EF4-FFF2-40B4-BE49-F238E27FC236}">
                <a16:creationId xmlns:a16="http://schemas.microsoft.com/office/drawing/2014/main" id="{3C9C5012-A4FF-4A75-9264-67A20FF8D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068638"/>
            <a:ext cx="7056437" cy="319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数据元素</a:t>
            </a: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该多项式是由一项一项组成的。我们忽略掉各项具体数字的细节，即每一项就是由系数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coef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和指数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exp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组成的：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coef·x</a:t>
            </a:r>
            <a:r>
              <a:rPr lang="en-US" altLang="zh-CN" sz="2400" baseline="300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exp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每一项就是一个要处理的数据元素，即</a:t>
            </a: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coef,exp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61444" name="Rectangle 6">
            <a:extLst>
              <a:ext uri="{FF2B5EF4-FFF2-40B4-BE49-F238E27FC236}">
                <a16:creationId xmlns:a16="http://schemas.microsoft.com/office/drawing/2014/main" id="{B56BE17F-D135-49F9-A812-6E9C286E0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708275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8427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线性表的链接存储表示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单链表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带表头结点的链表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循环链表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双向链表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847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>
            <a:extLst>
              <a:ext uri="{FF2B5EF4-FFF2-40B4-BE49-F238E27FC236}">
                <a16:creationId xmlns:a16="http://schemas.microsoft.com/office/drawing/2014/main" id="{B76C0061-FF1C-41DC-8347-8DA451FE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268413"/>
            <a:ext cx="712946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元素间的逻辑关系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由于多项式按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降幂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排列，因此每一项都有一个指数比它高的项，有一个比它低的项，除了最高项没有比它高的项，最后一项没有比它低的项外。这样，多项式的每一项就组成了一个线性表，线性表中的每个数据元素是多项式的一项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coef,exp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因此，一元整系数多项式可以视为线性表。</a:t>
            </a:r>
          </a:p>
        </p:txBody>
      </p:sp>
    </p:spTree>
    <p:extLst>
      <p:ext uri="{BB962C8B-B14F-4D97-AF65-F5344CB8AC3E}">
        <p14:creationId xmlns:p14="http://schemas.microsoft.com/office/powerpoint/2010/main" val="89447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ADF8F84-F100-4DC2-ABDF-3CB05ACB5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"/>
            <a:ext cx="1704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存储表示</a:t>
            </a:r>
          </a:p>
        </p:txBody>
      </p:sp>
      <p:sp>
        <p:nvSpPr>
          <p:cNvPr id="63491" name="Text Box 3">
            <a:extLst>
              <a:ext uri="{FF2B5EF4-FFF2-40B4-BE49-F238E27FC236}">
                <a16:creationId xmlns:a16="http://schemas.microsoft.com/office/drawing/2014/main" id="{BFCCD572-A781-41D8-82A9-2804E35E1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3213100"/>
            <a:ext cx="32559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(2,10)      (4,8)     (-6,2)</a:t>
            </a:r>
          </a:p>
        </p:txBody>
      </p:sp>
      <p:sp>
        <p:nvSpPr>
          <p:cNvPr id="63492" name="Line 4">
            <a:extLst>
              <a:ext uri="{FF2B5EF4-FFF2-40B4-BE49-F238E27FC236}">
                <a16:creationId xmlns:a16="http://schemas.microsoft.com/office/drawing/2014/main" id="{D9CE27E0-CF5F-450E-9752-0ACF966C6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32131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3493" name="Line 5">
            <a:extLst>
              <a:ext uri="{FF2B5EF4-FFF2-40B4-BE49-F238E27FC236}">
                <a16:creationId xmlns:a16="http://schemas.microsoft.com/office/drawing/2014/main" id="{AEA50232-F97F-4AE4-B4C7-870B7F0D4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2131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57551B1C-834F-436A-AD8B-3E2CC75D7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213100"/>
            <a:ext cx="2877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１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用顺序存储：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</a:t>
            </a:r>
          </a:p>
        </p:txBody>
      </p:sp>
      <p:sp>
        <p:nvSpPr>
          <p:cNvPr id="63495" name="Rectangle 7">
            <a:extLst>
              <a:ext uri="{FF2B5EF4-FFF2-40B4-BE49-F238E27FC236}">
                <a16:creationId xmlns:a16="http://schemas.microsoft.com/office/drawing/2014/main" id="{813D9507-074F-4E93-948F-849349BEA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708275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线性表有顺序和链接存储：</a:t>
            </a:r>
          </a:p>
        </p:txBody>
      </p:sp>
      <p:sp>
        <p:nvSpPr>
          <p:cNvPr id="63496" name="Rectangle 8">
            <a:extLst>
              <a:ext uri="{FF2B5EF4-FFF2-40B4-BE49-F238E27FC236}">
                <a16:creationId xmlns:a16="http://schemas.microsoft.com/office/drawing/2014/main" id="{07F202C9-D7DC-4363-ACA9-1C27C83A1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052513"/>
            <a:ext cx="6624638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q(x)=2x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+4x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-6x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p(x)=3x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-8x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+6x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+2 </a:t>
            </a: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做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q(x)+p(x)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q(x)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， </a:t>
            </a: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结果为：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q(x)= 3x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14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+2x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10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-4x</a:t>
            </a:r>
            <a:r>
              <a:rPr lang="en-US" altLang="zh-CN" sz="2400" baseline="30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8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+2 </a:t>
            </a:r>
            <a:endParaRPr lang="en-US" altLang="zh-CN" sz="24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3497" name="Group 9">
            <a:extLst>
              <a:ext uri="{FF2B5EF4-FFF2-40B4-BE49-F238E27FC236}">
                <a16:creationId xmlns:a16="http://schemas.microsoft.com/office/drawing/2014/main" id="{C144267D-D950-407A-82D3-4CCB789FB30F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3933825"/>
            <a:ext cx="4191000" cy="466725"/>
            <a:chOff x="2640" y="3162"/>
            <a:chExt cx="2640" cy="294"/>
          </a:xfrm>
        </p:grpSpPr>
        <p:sp>
          <p:nvSpPr>
            <p:cNvPr id="63506" name="Text Box 10">
              <a:extLst>
                <a:ext uri="{FF2B5EF4-FFF2-40B4-BE49-F238E27FC236}">
                  <a16:creationId xmlns:a16="http://schemas.microsoft.com/office/drawing/2014/main" id="{AD914572-3343-4EE5-93B4-623F037D4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3162"/>
              <a:ext cx="26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(3,14)</a:t>
              </a: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</a:t>
              </a: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(-8,8)    (6,2)       (2,0)</a:t>
              </a:r>
            </a:p>
          </p:txBody>
        </p:sp>
        <p:sp>
          <p:nvSpPr>
            <p:cNvPr id="63507" name="Line 11">
              <a:extLst>
                <a:ext uri="{FF2B5EF4-FFF2-40B4-BE49-F238E27FC236}">
                  <a16:creationId xmlns:a16="http://schemas.microsoft.com/office/drawing/2014/main" id="{C47AA492-4875-4441-886F-DFDD16395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" y="316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3508" name="Line 12">
              <a:extLst>
                <a:ext uri="{FF2B5EF4-FFF2-40B4-BE49-F238E27FC236}">
                  <a16:creationId xmlns:a16="http://schemas.microsoft.com/office/drawing/2014/main" id="{E0F9DFF9-87DD-4282-A6E3-CACF13D83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" y="316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3509" name="Line 13">
              <a:extLst>
                <a:ext uri="{FF2B5EF4-FFF2-40B4-BE49-F238E27FC236}">
                  <a16:creationId xmlns:a16="http://schemas.microsoft.com/office/drawing/2014/main" id="{C0A82494-9041-4776-8F71-A2DDFF288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2" y="316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63498" name="Rectangle 14">
            <a:extLst>
              <a:ext uri="{FF2B5EF4-FFF2-40B4-BE49-F238E27FC236}">
                <a16:creationId xmlns:a16="http://schemas.microsoft.com/office/drawing/2014/main" id="{8A339621-E888-40E2-80C0-14697808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3933825"/>
            <a:ext cx="6623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p(x)</a:t>
            </a:r>
          </a:p>
        </p:txBody>
      </p:sp>
      <p:grpSp>
        <p:nvGrpSpPr>
          <p:cNvPr id="63499" name="Group 15">
            <a:extLst>
              <a:ext uri="{FF2B5EF4-FFF2-40B4-BE49-F238E27FC236}">
                <a16:creationId xmlns:a16="http://schemas.microsoft.com/office/drawing/2014/main" id="{F01EE282-1C6E-4064-A3FA-B387B3D93DCA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4618038"/>
            <a:ext cx="4191000" cy="466725"/>
            <a:chOff x="2640" y="3162"/>
            <a:chExt cx="2640" cy="294"/>
          </a:xfrm>
        </p:grpSpPr>
        <p:sp>
          <p:nvSpPr>
            <p:cNvPr id="63502" name="Text Box 16">
              <a:extLst>
                <a:ext uri="{FF2B5EF4-FFF2-40B4-BE49-F238E27FC236}">
                  <a16:creationId xmlns:a16="http://schemas.microsoft.com/office/drawing/2014/main" id="{8179E768-A501-4F6D-AE2B-F9BFA4393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3162"/>
              <a:ext cx="264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(3,14)     </a:t>
              </a: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(2,10)    (-4,8)     (2,0)</a:t>
              </a:r>
            </a:p>
          </p:txBody>
        </p:sp>
        <p:sp>
          <p:nvSpPr>
            <p:cNvPr id="63503" name="Line 17">
              <a:extLst>
                <a:ext uri="{FF2B5EF4-FFF2-40B4-BE49-F238E27FC236}">
                  <a16:creationId xmlns:a16="http://schemas.microsoft.com/office/drawing/2014/main" id="{692897FF-B80F-48E5-87A3-BD30898EE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0" y="316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3504" name="Line 18">
              <a:extLst>
                <a:ext uri="{FF2B5EF4-FFF2-40B4-BE49-F238E27FC236}">
                  <a16:creationId xmlns:a16="http://schemas.microsoft.com/office/drawing/2014/main" id="{269B7639-596C-4B57-9784-6DC17AB49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" y="316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3505" name="Line 19">
              <a:extLst>
                <a:ext uri="{FF2B5EF4-FFF2-40B4-BE49-F238E27FC236}">
                  <a16:creationId xmlns:a16="http://schemas.microsoft.com/office/drawing/2014/main" id="{85E6D471-60BB-43EC-8DDA-495865E4E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2" y="316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63500" name="Rectangle 20">
            <a:extLst>
              <a:ext uri="{FF2B5EF4-FFF2-40B4-BE49-F238E27FC236}">
                <a16:creationId xmlns:a16="http://schemas.microsoft.com/office/drawing/2014/main" id="{3DA64D61-06D2-4E3B-9FC7-8FD89BB4B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4618038"/>
            <a:ext cx="12715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结果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</a:t>
            </a:r>
          </a:p>
        </p:txBody>
      </p:sp>
      <p:sp>
        <p:nvSpPr>
          <p:cNvPr id="63501" name="Rectangle 21">
            <a:extLst>
              <a:ext uri="{FF2B5EF4-FFF2-40B4-BE49-F238E27FC236}">
                <a16:creationId xmlns:a16="http://schemas.microsoft.com/office/drawing/2014/main" id="{8C79954F-39CA-49E7-B557-E0B5FA57B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5237163"/>
            <a:ext cx="7427033" cy="9787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从结果中可以发现，在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q(x)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上做了插入和删除运算，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因此不宜采用顺序存储。</a:t>
            </a:r>
          </a:p>
        </p:txBody>
      </p:sp>
    </p:spTree>
    <p:extLst>
      <p:ext uri="{BB962C8B-B14F-4D97-AF65-F5344CB8AC3E}">
        <p14:creationId xmlns:p14="http://schemas.microsoft.com/office/powerpoint/2010/main" val="3736003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3503" y="164803"/>
            <a:ext cx="7290054" cy="1499616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多项式的算术运算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" y="1387115"/>
            <a:ext cx="9144000" cy="30558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190236" y="4981130"/>
            <a:ext cx="8801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分别指向多项式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p(x)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q(x)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的当前正进行比较的项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初始时分别指向两多项式中最高幂次的项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p(x)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进行遍历，根据指针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exp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域的大小情况做相应处理</a:t>
            </a:r>
          </a:p>
        </p:txBody>
      </p:sp>
      <p:sp>
        <p:nvSpPr>
          <p:cNvPr id="51" name="矩形 50"/>
          <p:cNvSpPr/>
          <p:nvPr/>
        </p:nvSpPr>
        <p:spPr>
          <a:xfrm>
            <a:off x="92097" y="4551798"/>
            <a:ext cx="5676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多项式相加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q(x)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q(x)+p(x)</a:t>
            </a:r>
          </a:p>
        </p:txBody>
      </p:sp>
    </p:spTree>
    <p:extLst>
      <p:ext uri="{BB962C8B-B14F-4D97-AF65-F5344CB8AC3E}">
        <p14:creationId xmlns:p14="http://schemas.microsoft.com/office/powerpoint/2010/main" val="141736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7548"/>
            <a:ext cx="9144000" cy="33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8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690"/>
            <a:ext cx="9144000" cy="31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8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065"/>
            <a:ext cx="9144000" cy="33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8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521"/>
            <a:ext cx="9144000" cy="33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1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671"/>
            <a:ext cx="9144000" cy="3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04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766" y="1317201"/>
            <a:ext cx="8124820" cy="52832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时间：第四周的周五上午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1-2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地点：计算 机学科楼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106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实验内容：实验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</a:p>
          <a:p>
            <a:pPr marL="914407" lvl="1" indent="-457200">
              <a:buFont typeface="+mj-ea"/>
              <a:buAutoNum type="circleNumDbPlain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1-4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必做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914407" lvl="1" indent="-457200">
              <a:buFont typeface="+mj-ea"/>
              <a:buAutoNum type="circleNumDbPlain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选做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14351" indent="-457200"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要求</a:t>
            </a:r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914407" lvl="1" indent="-457200">
              <a:buFont typeface="+mj-ea"/>
              <a:buAutoNum type="circleNumDbPlain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必须出席，一定点名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914407" lvl="1" indent="-457200">
              <a:buFont typeface="+mj-ea"/>
              <a:buAutoNum type="circleNumDbPlain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必须交报告，报告代码部分可打印粘贴，其他手写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914407" lvl="1" indent="-457200">
              <a:buFont typeface="+mj-ea"/>
              <a:buAutoNum type="circleNumDbPlain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周的周二交报告（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17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日）</a:t>
            </a:r>
          </a:p>
        </p:txBody>
      </p:sp>
    </p:spTree>
    <p:extLst>
      <p:ext uri="{BB962C8B-B14F-4D97-AF65-F5344CB8AC3E}">
        <p14:creationId xmlns:p14="http://schemas.microsoft.com/office/powerpoint/2010/main" val="212897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0CFDD-A3BF-4113-8B68-E5A5CE4A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23AB2-2FE1-45DA-9271-3D710F35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扩展题</a:t>
            </a:r>
            <a:r>
              <a:rPr lang="en-US" altLang="zh-CN" dirty="0"/>
              <a:t> 1,4,6</a:t>
            </a:r>
          </a:p>
          <a:p>
            <a:r>
              <a:rPr lang="zh-CN" altLang="en-US" dirty="0"/>
              <a:t>程序题请写在</a:t>
            </a:r>
            <a:r>
              <a:rPr lang="en-US" altLang="zh-CN" dirty="0"/>
              <a:t>A4</a:t>
            </a:r>
            <a:r>
              <a:rPr lang="zh-CN" altLang="en-US" dirty="0"/>
              <a:t>纸张上面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22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23">
            <a:extLst>
              <a:ext uri="{FF2B5EF4-FFF2-40B4-BE49-F238E27FC236}">
                <a16:creationId xmlns:a16="http://schemas.microsoft.com/office/drawing/2014/main" id="{8FCE40E7-CAB2-40E1-9052-C818838ED8E4}"/>
              </a:ext>
            </a:extLst>
          </p:cNvPr>
          <p:cNvGrpSpPr>
            <a:grpSpLocks/>
          </p:cNvGrpSpPr>
          <p:nvPr/>
        </p:nvGrpSpPr>
        <p:grpSpPr bwMode="auto">
          <a:xfrm>
            <a:off x="4527550" y="3005138"/>
            <a:ext cx="3429000" cy="496887"/>
            <a:chOff x="624" y="2256"/>
            <a:chExt cx="2160" cy="432"/>
          </a:xfrm>
        </p:grpSpPr>
        <p:grpSp>
          <p:nvGrpSpPr>
            <p:cNvPr id="28741" name="Group 22">
              <a:extLst>
                <a:ext uri="{FF2B5EF4-FFF2-40B4-BE49-F238E27FC236}">
                  <a16:creationId xmlns:a16="http://schemas.microsoft.com/office/drawing/2014/main" id="{370E4D0F-ED6F-4452-ABEE-62FDE1B8471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488" y="1392"/>
              <a:ext cx="432" cy="2160"/>
              <a:chOff x="1488" y="1392"/>
              <a:chExt cx="432" cy="2160"/>
            </a:xfrm>
          </p:grpSpPr>
          <p:sp>
            <p:nvSpPr>
              <p:cNvPr id="28747" name="Rectangle 3">
                <a:extLst>
                  <a:ext uri="{FF2B5EF4-FFF2-40B4-BE49-F238E27FC236}">
                    <a16:creationId xmlns:a16="http://schemas.microsoft.com/office/drawing/2014/main" id="{A1B196A1-A875-45AF-B6CF-0F3BAA30C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392"/>
                <a:ext cx="432" cy="21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48" name="Line 4">
                <a:extLst>
                  <a:ext uri="{FF2B5EF4-FFF2-40B4-BE49-F238E27FC236}">
                    <a16:creationId xmlns:a16="http://schemas.microsoft.com/office/drawing/2014/main" id="{C7AAD7EE-9D68-4A15-BB36-582E1C575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32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49" name="Line 5">
                <a:extLst>
                  <a:ext uri="{FF2B5EF4-FFF2-40B4-BE49-F238E27FC236}">
                    <a16:creationId xmlns:a16="http://schemas.microsoft.com/office/drawing/2014/main" id="{E0CFB6AD-3D79-42F0-B3F2-771B7130F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824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0" name="Line 6">
                <a:extLst>
                  <a:ext uri="{FF2B5EF4-FFF2-40B4-BE49-F238E27FC236}">
                    <a16:creationId xmlns:a16="http://schemas.microsoft.com/office/drawing/2014/main" id="{AA9B035A-C607-4B84-BAD4-169A469D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016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1" name="Line 7">
                <a:extLst>
                  <a:ext uri="{FF2B5EF4-FFF2-40B4-BE49-F238E27FC236}">
                    <a16:creationId xmlns:a16="http://schemas.microsoft.com/office/drawing/2014/main" id="{08C9BF80-C2B1-4480-B818-3A483B0CB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208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2" name="Line 8">
                <a:extLst>
                  <a:ext uri="{FF2B5EF4-FFF2-40B4-BE49-F238E27FC236}">
                    <a16:creationId xmlns:a16="http://schemas.microsoft.com/office/drawing/2014/main" id="{614668B7-E160-464A-8951-F6F3D1A88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3" name="Line 9">
                <a:extLst>
                  <a:ext uri="{FF2B5EF4-FFF2-40B4-BE49-F238E27FC236}">
                    <a16:creationId xmlns:a16="http://schemas.microsoft.com/office/drawing/2014/main" id="{86E9A3F4-A22C-48DC-9955-46B91D9EC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592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4" name="Line 10">
                <a:extLst>
                  <a:ext uri="{FF2B5EF4-FFF2-40B4-BE49-F238E27FC236}">
                    <a16:creationId xmlns:a16="http://schemas.microsoft.com/office/drawing/2014/main" id="{2B8E71E8-0106-4C97-BEA7-C858E36A5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784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5" name="Line 11">
                <a:extLst>
                  <a:ext uri="{FF2B5EF4-FFF2-40B4-BE49-F238E27FC236}">
                    <a16:creationId xmlns:a16="http://schemas.microsoft.com/office/drawing/2014/main" id="{10F2B0B1-488B-4256-B7EC-2051BECC2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976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6" name="Line 12">
                <a:extLst>
                  <a:ext uri="{FF2B5EF4-FFF2-40B4-BE49-F238E27FC236}">
                    <a16:creationId xmlns:a16="http://schemas.microsoft.com/office/drawing/2014/main" id="{5B47E7CC-06B5-489B-9530-21624A79C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168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757" name="Line 13">
                <a:extLst>
                  <a:ext uri="{FF2B5EF4-FFF2-40B4-BE49-F238E27FC236}">
                    <a16:creationId xmlns:a16="http://schemas.microsoft.com/office/drawing/2014/main" id="{7667ACAC-701C-4642-8391-7A6DD0932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8742" name="Text Box 16">
              <a:extLst>
                <a:ext uri="{FF2B5EF4-FFF2-40B4-BE49-F238E27FC236}">
                  <a16:creationId xmlns:a16="http://schemas.microsoft.com/office/drawing/2014/main" id="{07A7E583-9A69-4A8B-82FE-A170D13A3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319"/>
              <a:ext cx="288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43" name="Text Box 17">
              <a:extLst>
                <a:ext uri="{FF2B5EF4-FFF2-40B4-BE49-F238E27FC236}">
                  <a16:creationId xmlns:a16="http://schemas.microsoft.com/office/drawing/2014/main" id="{B1C35FA5-D97C-475E-BFB9-2F36431E6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319"/>
              <a:ext cx="288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44" name="Text Box 18">
              <a:extLst>
                <a:ext uri="{FF2B5EF4-FFF2-40B4-BE49-F238E27FC236}">
                  <a16:creationId xmlns:a16="http://schemas.microsoft.com/office/drawing/2014/main" id="{79F8BA37-5B0D-424D-845E-CB67C3A25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319"/>
              <a:ext cx="288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45" name="Text Box 19">
              <a:extLst>
                <a:ext uri="{FF2B5EF4-FFF2-40B4-BE49-F238E27FC236}">
                  <a16:creationId xmlns:a16="http://schemas.microsoft.com/office/drawing/2014/main" id="{9D0CB8AC-CB63-4E61-87C6-3729A0517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313"/>
              <a:ext cx="288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46" name="Text Box 21">
              <a:extLst>
                <a:ext uri="{FF2B5EF4-FFF2-40B4-BE49-F238E27FC236}">
                  <a16:creationId xmlns:a16="http://schemas.microsoft.com/office/drawing/2014/main" id="{CC9F2D7A-3435-42C2-9F6C-E28E9FBDA5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" y="2319"/>
              <a:ext cx="288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0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675" name="Text Box 24">
            <a:extLst>
              <a:ext uri="{FF2B5EF4-FFF2-40B4-BE49-F238E27FC236}">
                <a16:creationId xmlns:a16="http://schemas.microsoft.com/office/drawing/2014/main" id="{12358CF0-3704-4055-A1CD-4BBA94405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3536950"/>
            <a:ext cx="317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单链表在内存中的示意图</a:t>
            </a:r>
          </a:p>
        </p:txBody>
      </p:sp>
      <p:sp>
        <p:nvSpPr>
          <p:cNvPr id="28676" name="Rectangle 66">
            <a:extLst>
              <a:ext uri="{FF2B5EF4-FFF2-40B4-BE49-F238E27FC236}">
                <a16:creationId xmlns:a16="http://schemas.microsoft.com/office/drawing/2014/main" id="{A080BE81-0793-4C4F-9AA6-5F4F1FFFD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04813"/>
            <a:ext cx="20697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单链表结构 </a:t>
            </a:r>
          </a:p>
        </p:txBody>
      </p:sp>
      <p:grpSp>
        <p:nvGrpSpPr>
          <p:cNvPr id="28716" name="Group 41">
            <a:extLst>
              <a:ext uri="{FF2B5EF4-FFF2-40B4-BE49-F238E27FC236}">
                <a16:creationId xmlns:a16="http://schemas.microsoft.com/office/drawing/2014/main" id="{6183AB8E-7B9D-4B88-A1B6-3C63F4C7E1DF}"/>
              </a:ext>
            </a:extLst>
          </p:cNvPr>
          <p:cNvGrpSpPr>
            <a:grpSpLocks/>
          </p:cNvGrpSpPr>
          <p:nvPr/>
        </p:nvGrpSpPr>
        <p:grpSpPr bwMode="auto">
          <a:xfrm>
            <a:off x="1552104" y="1145752"/>
            <a:ext cx="681040" cy="327543"/>
            <a:chOff x="1292" y="618"/>
            <a:chExt cx="409" cy="181"/>
          </a:xfrm>
        </p:grpSpPr>
        <p:sp>
          <p:nvSpPr>
            <p:cNvPr id="28739" name="Rectangle 39">
              <a:extLst>
                <a:ext uri="{FF2B5EF4-FFF2-40B4-BE49-F238E27FC236}">
                  <a16:creationId xmlns:a16="http://schemas.microsoft.com/office/drawing/2014/main" id="{11F6AF96-2F08-4B96-82AB-0C426B13B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40" name="Line 40">
              <a:extLst>
                <a:ext uri="{FF2B5EF4-FFF2-40B4-BE49-F238E27FC236}">
                  <a16:creationId xmlns:a16="http://schemas.microsoft.com/office/drawing/2014/main" id="{0BF90B48-FEEA-4BD8-A623-D6B57759E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717" name="Text Box 42">
            <a:extLst>
              <a:ext uri="{FF2B5EF4-FFF2-40B4-BE49-F238E27FC236}">
                <a16:creationId xmlns:a16="http://schemas.microsoft.com/office/drawing/2014/main" id="{DD69B444-71D9-4055-ABA6-C746A4CC1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002" y="1080605"/>
            <a:ext cx="303054" cy="30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endParaRPr lang="en-US" altLang="zh-CN" sz="2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18" name="Line 43">
            <a:extLst>
              <a:ext uri="{FF2B5EF4-FFF2-40B4-BE49-F238E27FC236}">
                <a16:creationId xmlns:a16="http://schemas.microsoft.com/office/drawing/2014/main" id="{6714B3D8-0582-4EE9-902D-AA65724D7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570" y="1310428"/>
            <a:ext cx="30305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8719" name="Group 44">
            <a:extLst>
              <a:ext uri="{FF2B5EF4-FFF2-40B4-BE49-F238E27FC236}">
                <a16:creationId xmlns:a16="http://schemas.microsoft.com/office/drawing/2014/main" id="{9A2D0CA7-EEBD-4589-A8DD-0FD2DDB08C5F}"/>
              </a:ext>
            </a:extLst>
          </p:cNvPr>
          <p:cNvGrpSpPr>
            <a:grpSpLocks/>
          </p:cNvGrpSpPr>
          <p:nvPr/>
        </p:nvGrpSpPr>
        <p:grpSpPr bwMode="auto">
          <a:xfrm>
            <a:off x="2449611" y="1145752"/>
            <a:ext cx="681040" cy="327543"/>
            <a:chOff x="1292" y="618"/>
            <a:chExt cx="409" cy="181"/>
          </a:xfrm>
        </p:grpSpPr>
        <p:sp>
          <p:nvSpPr>
            <p:cNvPr id="28737" name="Rectangle 45">
              <a:extLst>
                <a:ext uri="{FF2B5EF4-FFF2-40B4-BE49-F238E27FC236}">
                  <a16:creationId xmlns:a16="http://schemas.microsoft.com/office/drawing/2014/main" id="{C334EE9B-AFC4-4556-8128-E053E2F6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38" name="Line 46">
              <a:extLst>
                <a:ext uri="{FF2B5EF4-FFF2-40B4-BE49-F238E27FC236}">
                  <a16:creationId xmlns:a16="http://schemas.microsoft.com/office/drawing/2014/main" id="{D8476AFC-A2C5-4912-B4F7-A1A2E8C9BC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720" name="Text Box 47">
            <a:extLst>
              <a:ext uri="{FF2B5EF4-FFF2-40B4-BE49-F238E27FC236}">
                <a16:creationId xmlns:a16="http://schemas.microsoft.com/office/drawing/2014/main" id="{CD50E8EC-EA2A-44B4-AAAE-2E28C9B8F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10" y="1080605"/>
            <a:ext cx="303054" cy="30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en-US" altLang="zh-CN" sz="2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21" name="Line 48">
            <a:extLst>
              <a:ext uri="{FF2B5EF4-FFF2-40B4-BE49-F238E27FC236}">
                <a16:creationId xmlns:a16="http://schemas.microsoft.com/office/drawing/2014/main" id="{22B00768-C499-46B6-A3FD-73079B9C9A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9078" y="1310428"/>
            <a:ext cx="30305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8722" name="Group 49">
            <a:extLst>
              <a:ext uri="{FF2B5EF4-FFF2-40B4-BE49-F238E27FC236}">
                <a16:creationId xmlns:a16="http://schemas.microsoft.com/office/drawing/2014/main" id="{F29C6F8A-9A6F-4044-83CE-6DCDE2EA2FC0}"/>
              </a:ext>
            </a:extLst>
          </p:cNvPr>
          <p:cNvGrpSpPr>
            <a:grpSpLocks/>
          </p:cNvGrpSpPr>
          <p:nvPr/>
        </p:nvGrpSpPr>
        <p:grpSpPr bwMode="auto">
          <a:xfrm>
            <a:off x="3347118" y="1145752"/>
            <a:ext cx="681040" cy="327543"/>
            <a:chOff x="1292" y="618"/>
            <a:chExt cx="409" cy="181"/>
          </a:xfrm>
        </p:grpSpPr>
        <p:sp>
          <p:nvSpPr>
            <p:cNvPr id="28735" name="Rectangle 50">
              <a:extLst>
                <a:ext uri="{FF2B5EF4-FFF2-40B4-BE49-F238E27FC236}">
                  <a16:creationId xmlns:a16="http://schemas.microsoft.com/office/drawing/2014/main" id="{4A610573-A806-4984-80BC-54B56380A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36" name="Line 51">
              <a:extLst>
                <a:ext uri="{FF2B5EF4-FFF2-40B4-BE49-F238E27FC236}">
                  <a16:creationId xmlns:a16="http://schemas.microsoft.com/office/drawing/2014/main" id="{88F51680-2F32-422B-9422-1FF58583FC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723" name="Text Box 52">
            <a:extLst>
              <a:ext uri="{FF2B5EF4-FFF2-40B4-BE49-F238E27FC236}">
                <a16:creationId xmlns:a16="http://schemas.microsoft.com/office/drawing/2014/main" id="{F23D75D8-087D-46E7-B221-EDD077F9B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7017" y="1080605"/>
            <a:ext cx="303054" cy="30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en-US" altLang="zh-CN" sz="2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24" name="Line 53">
            <a:extLst>
              <a:ext uri="{FF2B5EF4-FFF2-40B4-BE49-F238E27FC236}">
                <a16:creationId xmlns:a16="http://schemas.microsoft.com/office/drawing/2014/main" id="{4605A554-E2D0-4008-A864-E61B51B4F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6585" y="1310428"/>
            <a:ext cx="30305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8725" name="Group 54">
            <a:extLst>
              <a:ext uri="{FF2B5EF4-FFF2-40B4-BE49-F238E27FC236}">
                <a16:creationId xmlns:a16="http://schemas.microsoft.com/office/drawing/2014/main" id="{9426E8E8-A113-4CC1-9296-DCFFACC305DC}"/>
              </a:ext>
            </a:extLst>
          </p:cNvPr>
          <p:cNvGrpSpPr>
            <a:grpSpLocks/>
          </p:cNvGrpSpPr>
          <p:nvPr/>
        </p:nvGrpSpPr>
        <p:grpSpPr bwMode="auto">
          <a:xfrm>
            <a:off x="4890697" y="1145752"/>
            <a:ext cx="681040" cy="327543"/>
            <a:chOff x="1292" y="618"/>
            <a:chExt cx="409" cy="181"/>
          </a:xfrm>
        </p:grpSpPr>
        <p:sp>
          <p:nvSpPr>
            <p:cNvPr id="28733" name="Rectangle 55">
              <a:extLst>
                <a:ext uri="{FF2B5EF4-FFF2-40B4-BE49-F238E27FC236}">
                  <a16:creationId xmlns:a16="http://schemas.microsoft.com/office/drawing/2014/main" id="{5995BD2F-BEF5-4AB9-8275-ECABFD56B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618"/>
              <a:ext cx="409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8734" name="Line 56">
              <a:extLst>
                <a:ext uri="{FF2B5EF4-FFF2-40B4-BE49-F238E27FC236}">
                  <a16:creationId xmlns:a16="http://schemas.microsoft.com/office/drawing/2014/main" id="{96490669-6559-46E2-B0A3-B4F3921F2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61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726" name="Text Box 57">
            <a:extLst>
              <a:ext uri="{FF2B5EF4-FFF2-40B4-BE49-F238E27FC236}">
                <a16:creationId xmlns:a16="http://schemas.microsoft.com/office/drawing/2014/main" id="{D7C1DF5F-BD82-40BB-B5FE-FBA4C7439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91" y="1080605"/>
            <a:ext cx="396302" cy="30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000" baseline="-25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n-1</a:t>
            </a:r>
            <a:endParaRPr lang="en-US" altLang="zh-CN" sz="200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27" name="Line 59">
            <a:extLst>
              <a:ext uri="{FF2B5EF4-FFF2-40B4-BE49-F238E27FC236}">
                <a16:creationId xmlns:a16="http://schemas.microsoft.com/office/drawing/2014/main" id="{C8799EA8-2D7D-4DE1-82FC-80D0BFA0AA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4322" y="1310428"/>
            <a:ext cx="30305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28" name="Text Box 60">
            <a:extLst>
              <a:ext uri="{FF2B5EF4-FFF2-40B4-BE49-F238E27FC236}">
                <a16:creationId xmlns:a16="http://schemas.microsoft.com/office/drawing/2014/main" id="{8FB3860C-06A4-42FA-B0A4-D64A05629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268" y="1062508"/>
            <a:ext cx="303054" cy="30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</a:p>
        </p:txBody>
      </p:sp>
      <p:sp>
        <p:nvSpPr>
          <p:cNvPr id="28729" name="Line 61">
            <a:extLst>
              <a:ext uri="{FF2B5EF4-FFF2-40B4-BE49-F238E27FC236}">
                <a16:creationId xmlns:a16="http://schemas.microsoft.com/office/drawing/2014/main" id="{5B48D287-EEC7-4C78-B8A7-0A017562B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2389" y="1310428"/>
            <a:ext cx="30305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30" name="Oval 62">
            <a:extLst>
              <a:ext uri="{FF2B5EF4-FFF2-40B4-BE49-F238E27FC236}">
                <a16:creationId xmlns:a16="http://schemas.microsoft.com/office/drawing/2014/main" id="{CD5C85AB-2CC8-4956-85D4-545DE6D22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792" y="1227185"/>
            <a:ext cx="151527" cy="162867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/>
            <a:endParaRPr lang="zh-CN" altLang="zh-CN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31" name="Text Box 63">
            <a:extLst>
              <a:ext uri="{FF2B5EF4-FFF2-40B4-BE49-F238E27FC236}">
                <a16:creationId xmlns:a16="http://schemas.microsoft.com/office/drawing/2014/main" id="{97C42BA7-480A-4AA4-85BC-B39235107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981075"/>
            <a:ext cx="604444" cy="21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</a:p>
        </p:txBody>
      </p:sp>
      <p:sp>
        <p:nvSpPr>
          <p:cNvPr id="28732" name="Text Box 65">
            <a:extLst>
              <a:ext uri="{FF2B5EF4-FFF2-40B4-BE49-F238E27FC236}">
                <a16:creationId xmlns:a16="http://schemas.microsoft.com/office/drawing/2014/main" id="{9208F0D5-96CF-4D60-B5C8-42BE35D86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605" y="1181944"/>
            <a:ext cx="226458" cy="21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∧</a:t>
            </a:r>
          </a:p>
        </p:txBody>
      </p:sp>
      <p:sp>
        <p:nvSpPr>
          <p:cNvPr id="28715" name="Text Box 75">
            <a:extLst>
              <a:ext uri="{FF2B5EF4-FFF2-40B4-BE49-F238E27FC236}">
                <a16:creationId xmlns:a16="http://schemas.microsoft.com/office/drawing/2014/main" id="{A20913F6-4051-40A7-87F5-D104E9447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60" y="1554728"/>
            <a:ext cx="1661804" cy="3963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非空单链表</a:t>
            </a:r>
          </a:p>
        </p:txBody>
      </p:sp>
      <p:sp>
        <p:nvSpPr>
          <p:cNvPr id="28710" name="Text Box 69">
            <a:extLst>
              <a:ext uri="{FF2B5EF4-FFF2-40B4-BE49-F238E27FC236}">
                <a16:creationId xmlns:a16="http://schemas.microsoft.com/office/drawing/2014/main" id="{38F3B03C-DA72-4BC4-9747-65B7850C8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3" y="1196975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</a:p>
        </p:txBody>
      </p:sp>
      <p:grpSp>
        <p:nvGrpSpPr>
          <p:cNvPr id="28711" name="Group 72">
            <a:extLst>
              <a:ext uri="{FF2B5EF4-FFF2-40B4-BE49-F238E27FC236}">
                <a16:creationId xmlns:a16="http://schemas.microsoft.com/office/drawing/2014/main" id="{DA884201-0D8F-49FF-844D-34B50174C6E3}"/>
              </a:ext>
            </a:extLst>
          </p:cNvPr>
          <p:cNvGrpSpPr>
            <a:grpSpLocks/>
          </p:cNvGrpSpPr>
          <p:nvPr/>
        </p:nvGrpSpPr>
        <p:grpSpPr bwMode="auto">
          <a:xfrm>
            <a:off x="6889751" y="1257300"/>
            <a:ext cx="292100" cy="304800"/>
            <a:chOff x="1882" y="1165"/>
            <a:chExt cx="184" cy="192"/>
          </a:xfrm>
        </p:grpSpPr>
        <p:sp>
          <p:nvSpPr>
            <p:cNvPr id="28712" name="Rectangle 70">
              <a:extLst>
                <a:ext uri="{FF2B5EF4-FFF2-40B4-BE49-F238E27FC236}">
                  <a16:creationId xmlns:a16="http://schemas.microsoft.com/office/drawing/2014/main" id="{D6A60C6F-DEDF-42CF-81CC-A75D2833E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165"/>
              <a:ext cx="1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ymbol" panose="05050102010706020507" pitchFamily="18" charset="2"/>
                </a:rPr>
                <a:t></a:t>
              </a:r>
            </a:p>
          </p:txBody>
        </p:sp>
        <p:sp>
          <p:nvSpPr>
            <p:cNvPr id="28713" name="Oval 71">
              <a:extLst>
                <a:ext uri="{FF2B5EF4-FFF2-40B4-BE49-F238E27FC236}">
                  <a16:creationId xmlns:a16="http://schemas.microsoft.com/office/drawing/2014/main" id="{D700D052-FD8D-45E3-B22F-9DDBA4F46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" y="1207"/>
              <a:ext cx="136" cy="1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28709" name="Text Box 76">
            <a:extLst>
              <a:ext uri="{FF2B5EF4-FFF2-40B4-BE49-F238E27FC236}">
                <a16:creationId xmlns:a16="http://schemas.microsoft.com/office/drawing/2014/main" id="{320DBC2B-8B16-4AFB-8E74-B6716936F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1577975"/>
            <a:ext cx="1368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空单链表</a:t>
            </a:r>
          </a:p>
        </p:txBody>
      </p:sp>
      <p:sp>
        <p:nvSpPr>
          <p:cNvPr id="352335" name="Text Box 79">
            <a:extLst>
              <a:ext uri="{FF2B5EF4-FFF2-40B4-BE49-F238E27FC236}">
                <a16:creationId xmlns:a16="http://schemas.microsoft.com/office/drawing/2014/main" id="{6848AC37-5759-4BCD-86A3-8801FAF7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748712" cy="262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注意：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●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头结点：第一个结点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●单链表头指针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不能少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指向头结点（第一个结点）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●最后一个结点的指针域为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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●逻辑上相邻的元素在物理上不一定相邻 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●不能出现“断链”现象</a:t>
            </a:r>
          </a:p>
        </p:txBody>
      </p:sp>
      <p:sp>
        <p:nvSpPr>
          <p:cNvPr id="28680" name="Text Box 67">
            <a:extLst>
              <a:ext uri="{FF2B5EF4-FFF2-40B4-BE49-F238E27FC236}">
                <a16:creationId xmlns:a16="http://schemas.microsoft.com/office/drawing/2014/main" id="{D15CAD97-A46A-4F51-9AE4-FBC2C8689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2206625"/>
            <a:ext cx="24558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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NULL</a:t>
            </a:r>
          </a:p>
        </p:txBody>
      </p:sp>
      <p:sp>
        <p:nvSpPr>
          <p:cNvPr id="28681" name="Rectangle 81">
            <a:extLst>
              <a:ext uri="{FF2B5EF4-FFF2-40B4-BE49-F238E27FC236}">
                <a16:creationId xmlns:a16="http://schemas.microsoft.com/office/drawing/2014/main" id="{62617157-041C-4A90-9E38-3861F8836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5" y="3282950"/>
            <a:ext cx="420688" cy="2174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682" name="Line 82">
            <a:extLst>
              <a:ext uri="{FF2B5EF4-FFF2-40B4-BE49-F238E27FC236}">
                <a16:creationId xmlns:a16="http://schemas.microsoft.com/office/drawing/2014/main" id="{DFE121FB-5E2C-4351-9112-2B13539F5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9425" y="3282950"/>
            <a:ext cx="0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683" name="Rectangle 83">
            <a:extLst>
              <a:ext uri="{FF2B5EF4-FFF2-40B4-BE49-F238E27FC236}">
                <a16:creationId xmlns:a16="http://schemas.microsoft.com/office/drawing/2014/main" id="{78DBCDC4-1B9D-4178-865A-B1ACC040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3284538"/>
            <a:ext cx="14128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684" name="Text Box 85">
            <a:extLst>
              <a:ext uri="{FF2B5EF4-FFF2-40B4-BE49-F238E27FC236}">
                <a16:creationId xmlns:a16="http://schemas.microsoft.com/office/drawing/2014/main" id="{12285529-C0DA-4E24-BE0F-5986A9511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565400"/>
            <a:ext cx="2454275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头指针</a:t>
            </a:r>
          </a:p>
        </p:txBody>
      </p:sp>
      <p:sp>
        <p:nvSpPr>
          <p:cNvPr id="28685" name="Text Box 86">
            <a:extLst>
              <a:ext uri="{FF2B5EF4-FFF2-40B4-BE49-F238E27FC236}">
                <a16:creationId xmlns:a16="http://schemas.microsoft.com/office/drawing/2014/main" id="{23547210-7561-47E8-B32D-F8D52622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3141663"/>
            <a:ext cx="1893888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绿色为结点的指针域 </a:t>
            </a:r>
          </a:p>
        </p:txBody>
      </p:sp>
      <p:sp>
        <p:nvSpPr>
          <p:cNvPr id="28686" name="Rectangle 87">
            <a:extLst>
              <a:ext uri="{FF2B5EF4-FFF2-40B4-BE49-F238E27FC236}">
                <a16:creationId xmlns:a16="http://schemas.microsoft.com/office/drawing/2014/main" id="{7E89DE7B-6DAF-4478-8653-4014A1C8A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060575"/>
            <a:ext cx="2449512" cy="1871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0" name="Line 94">
            <a:extLst>
              <a:ext uri="{FF2B5EF4-FFF2-40B4-BE49-F238E27FC236}">
                <a16:creationId xmlns:a16="http://schemas.microsoft.com/office/drawing/2014/main" id="{7DABEB4E-1E9B-4C75-B754-19461D06B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265747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1" name="Text Box 95">
            <a:extLst>
              <a:ext uri="{FF2B5EF4-FFF2-40B4-BE49-F238E27FC236}">
                <a16:creationId xmlns:a16="http://schemas.microsoft.com/office/drawing/2014/main" id="{7A728D46-E280-4D7F-86F4-09B6F064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298700"/>
            <a:ext cx="647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</a:p>
        </p:txBody>
      </p:sp>
      <p:sp>
        <p:nvSpPr>
          <p:cNvPr id="352353" name="Line 97">
            <a:extLst>
              <a:ext uri="{FF2B5EF4-FFF2-40B4-BE49-F238E27FC236}">
                <a16:creationId xmlns:a16="http://schemas.microsoft.com/office/drawing/2014/main" id="{9D137453-34D5-40D6-A8C0-F62D6FDAF4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0075" y="2852738"/>
            <a:ext cx="0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4" name="Line 98">
            <a:extLst>
              <a:ext uri="{FF2B5EF4-FFF2-40B4-BE49-F238E27FC236}">
                <a16:creationId xmlns:a16="http://schemas.microsoft.com/office/drawing/2014/main" id="{1BDFEBD7-0154-48AD-9DC0-D5B8FF6EA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0075" y="2852738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5" name="Line 99">
            <a:extLst>
              <a:ext uri="{FF2B5EF4-FFF2-40B4-BE49-F238E27FC236}">
                <a16:creationId xmlns:a16="http://schemas.microsoft.com/office/drawing/2014/main" id="{7B1F09EF-E8AF-4F83-BB76-E4510A4D1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7413" y="2852738"/>
            <a:ext cx="0" cy="144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6" name="Line 100">
            <a:extLst>
              <a:ext uri="{FF2B5EF4-FFF2-40B4-BE49-F238E27FC236}">
                <a16:creationId xmlns:a16="http://schemas.microsoft.com/office/drawing/2014/main" id="{AFCBD391-6372-41AE-B70F-536E5738DF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8850" y="2349500"/>
            <a:ext cx="0" cy="719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7" name="Line 101">
            <a:extLst>
              <a:ext uri="{FF2B5EF4-FFF2-40B4-BE49-F238E27FC236}">
                <a16:creationId xmlns:a16="http://schemas.microsoft.com/office/drawing/2014/main" id="{E27DA4E5-96F9-4434-9A4F-69F40EE0A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23495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8" name="Line 102">
            <a:extLst>
              <a:ext uri="{FF2B5EF4-FFF2-40B4-BE49-F238E27FC236}">
                <a16:creationId xmlns:a16="http://schemas.microsoft.com/office/drawing/2014/main" id="{90B20923-3EB1-43A6-8535-6718F7AB4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2349500"/>
            <a:ext cx="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59" name="Line 103">
            <a:extLst>
              <a:ext uri="{FF2B5EF4-FFF2-40B4-BE49-F238E27FC236}">
                <a16:creationId xmlns:a16="http://schemas.microsoft.com/office/drawing/2014/main" id="{A71CE259-C54F-4CF5-AD76-D5B7ED39B0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0788" y="2205038"/>
            <a:ext cx="0" cy="936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60" name="Line 104">
            <a:extLst>
              <a:ext uri="{FF2B5EF4-FFF2-40B4-BE49-F238E27FC236}">
                <a16:creationId xmlns:a16="http://schemas.microsoft.com/office/drawing/2014/main" id="{A771A032-C03C-407F-9F20-738C1C9D4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0788" y="2205038"/>
            <a:ext cx="25209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61" name="Line 105">
            <a:extLst>
              <a:ext uri="{FF2B5EF4-FFF2-40B4-BE49-F238E27FC236}">
                <a16:creationId xmlns:a16="http://schemas.microsoft.com/office/drawing/2014/main" id="{8F496A05-7D68-42F0-9E8F-B139CAD836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1738" y="2205038"/>
            <a:ext cx="0" cy="792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62" name="Line 106">
            <a:extLst>
              <a:ext uri="{FF2B5EF4-FFF2-40B4-BE49-F238E27FC236}">
                <a16:creationId xmlns:a16="http://schemas.microsoft.com/office/drawing/2014/main" id="{E0A5A784-F404-495F-802C-7CC62F375F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07275" y="2636838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63" name="Line 107">
            <a:extLst>
              <a:ext uri="{FF2B5EF4-FFF2-40B4-BE49-F238E27FC236}">
                <a16:creationId xmlns:a16="http://schemas.microsoft.com/office/drawing/2014/main" id="{5D0985A6-BD69-47FC-B91F-058508220B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1013" y="2636838"/>
            <a:ext cx="576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64" name="Line 108">
            <a:extLst>
              <a:ext uri="{FF2B5EF4-FFF2-40B4-BE49-F238E27FC236}">
                <a16:creationId xmlns:a16="http://schemas.microsoft.com/office/drawing/2014/main" id="{EB37A6FD-71A2-40EE-9C49-A02EEEF68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1013" y="26368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2365" name="Text Box 109">
            <a:extLst>
              <a:ext uri="{FF2B5EF4-FFF2-40B4-BE49-F238E27FC236}">
                <a16:creationId xmlns:a16="http://schemas.microsoft.com/office/drawing/2014/main" id="{2A6FDA96-BC41-4CF4-A5C4-68EDB721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2916238"/>
            <a:ext cx="360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∧</a:t>
            </a:r>
          </a:p>
        </p:txBody>
      </p:sp>
      <p:sp>
        <p:nvSpPr>
          <p:cNvPr id="28702" name="Line 110">
            <a:extLst>
              <a:ext uri="{FF2B5EF4-FFF2-40B4-BE49-F238E27FC236}">
                <a16:creationId xmlns:a16="http://schemas.microsoft.com/office/drawing/2014/main" id="{78BFE34E-4F4C-45BC-A6B0-B99F9D85D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3213100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03" name="Line 112">
            <a:extLst>
              <a:ext uri="{FF2B5EF4-FFF2-40B4-BE49-F238E27FC236}">
                <a16:creationId xmlns:a16="http://schemas.microsoft.com/office/drawing/2014/main" id="{ACE88D65-F1D4-48A2-8065-031BB24DD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3213100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04" name="Line 113">
            <a:extLst>
              <a:ext uri="{FF2B5EF4-FFF2-40B4-BE49-F238E27FC236}">
                <a16:creationId xmlns:a16="http://schemas.microsoft.com/office/drawing/2014/main" id="{4F5BD2F4-4937-4DE4-895E-4006D343B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963" y="3213100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05" name="Line 114">
            <a:extLst>
              <a:ext uri="{FF2B5EF4-FFF2-40B4-BE49-F238E27FC236}">
                <a16:creationId xmlns:a16="http://schemas.microsoft.com/office/drawing/2014/main" id="{5929F396-055F-44B2-AB1F-F20BFA6142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8" y="3213100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8706" name="Line 115">
            <a:extLst>
              <a:ext uri="{FF2B5EF4-FFF2-40B4-BE49-F238E27FC236}">
                <a16:creationId xmlns:a16="http://schemas.microsoft.com/office/drawing/2014/main" id="{5DA311D5-66B6-412B-8612-98556FF5CF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0288" y="3213100"/>
            <a:ext cx="287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6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5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5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5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5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5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5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5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5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35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0"/>
                                        <p:tgtEl>
                                          <p:spTgt spid="35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3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35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23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2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2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2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2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2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52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335" grpId="0" build="p" animBg="1"/>
      <p:bldP spid="352351" grpId="0"/>
      <p:bldP spid="3523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32"/>
          <p:cNvGrpSpPr>
            <a:grpSpLocks/>
          </p:cNvGrpSpPr>
          <p:nvPr/>
        </p:nvGrpSpPr>
        <p:grpSpPr bwMode="auto">
          <a:xfrm>
            <a:off x="1116013" y="692150"/>
            <a:ext cx="5545137" cy="576263"/>
            <a:chOff x="396" y="1425"/>
            <a:chExt cx="2781" cy="272"/>
          </a:xfrm>
        </p:grpSpPr>
        <p:grpSp>
          <p:nvGrpSpPr>
            <p:cNvPr id="35844" name="Group 33"/>
            <p:cNvGrpSpPr>
              <a:grpSpLocks/>
            </p:cNvGrpSpPr>
            <p:nvPr/>
          </p:nvGrpSpPr>
          <p:grpSpPr bwMode="auto">
            <a:xfrm>
              <a:off x="758" y="1516"/>
              <a:ext cx="409" cy="181"/>
              <a:chOff x="1292" y="618"/>
              <a:chExt cx="409" cy="181"/>
            </a:xfrm>
          </p:grpSpPr>
          <p:sp>
            <p:nvSpPr>
              <p:cNvPr id="35867" name="Rectangle 34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5868" name="Line 35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845" name="Text Box 36"/>
            <p:cNvSpPr txBox="1">
              <a:spLocks noChangeArrowheads="1"/>
            </p:cNvSpPr>
            <p:nvPr/>
          </p:nvSpPr>
          <p:spPr bwMode="auto">
            <a:xfrm>
              <a:off x="824" y="1480"/>
              <a:ext cx="18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kumimoji="1" lang="en-US" altLang="zh-CN" sz="24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46" name="Line 37"/>
            <p:cNvSpPr>
              <a:spLocks noChangeShapeType="1"/>
            </p:cNvSpPr>
            <p:nvPr/>
          </p:nvSpPr>
          <p:spPr bwMode="auto">
            <a:xfrm>
              <a:off x="1106" y="1607"/>
              <a:ext cx="18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5847" name="Group 38"/>
            <p:cNvGrpSpPr>
              <a:grpSpLocks/>
            </p:cNvGrpSpPr>
            <p:nvPr/>
          </p:nvGrpSpPr>
          <p:grpSpPr bwMode="auto">
            <a:xfrm>
              <a:off x="1297" y="1516"/>
              <a:ext cx="409" cy="181"/>
              <a:chOff x="1292" y="618"/>
              <a:chExt cx="409" cy="181"/>
            </a:xfrm>
          </p:grpSpPr>
          <p:sp>
            <p:nvSpPr>
              <p:cNvPr id="35865" name="Rectangle 39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5866" name="Line 40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848" name="Text Box 41"/>
            <p:cNvSpPr txBox="1">
              <a:spLocks noChangeArrowheads="1"/>
            </p:cNvSpPr>
            <p:nvPr/>
          </p:nvSpPr>
          <p:spPr bwMode="auto">
            <a:xfrm>
              <a:off x="1363" y="1480"/>
              <a:ext cx="18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kumimoji="1" lang="en-US" altLang="zh-CN" sz="24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49" name="Line 42"/>
            <p:cNvSpPr>
              <a:spLocks noChangeShapeType="1"/>
            </p:cNvSpPr>
            <p:nvPr/>
          </p:nvSpPr>
          <p:spPr bwMode="auto">
            <a:xfrm>
              <a:off x="1645" y="1607"/>
              <a:ext cx="18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5850" name="Group 43"/>
            <p:cNvGrpSpPr>
              <a:grpSpLocks/>
            </p:cNvGrpSpPr>
            <p:nvPr/>
          </p:nvGrpSpPr>
          <p:grpSpPr bwMode="auto">
            <a:xfrm>
              <a:off x="1836" y="1516"/>
              <a:ext cx="409" cy="181"/>
              <a:chOff x="1292" y="618"/>
              <a:chExt cx="409" cy="181"/>
            </a:xfrm>
          </p:grpSpPr>
          <p:sp>
            <p:nvSpPr>
              <p:cNvPr id="35863" name="Rectangle 44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5864" name="Line 45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851" name="Text Box 46"/>
            <p:cNvSpPr txBox="1">
              <a:spLocks noChangeArrowheads="1"/>
            </p:cNvSpPr>
            <p:nvPr/>
          </p:nvSpPr>
          <p:spPr bwMode="auto">
            <a:xfrm>
              <a:off x="1902" y="1480"/>
              <a:ext cx="18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kumimoji="1" lang="en-US" altLang="zh-CN" sz="24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52" name="Line 47"/>
            <p:cNvSpPr>
              <a:spLocks noChangeShapeType="1"/>
            </p:cNvSpPr>
            <p:nvPr/>
          </p:nvSpPr>
          <p:spPr bwMode="auto">
            <a:xfrm>
              <a:off x="2184" y="1607"/>
              <a:ext cx="18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5853" name="Group 48"/>
            <p:cNvGrpSpPr>
              <a:grpSpLocks/>
            </p:cNvGrpSpPr>
            <p:nvPr/>
          </p:nvGrpSpPr>
          <p:grpSpPr bwMode="auto">
            <a:xfrm>
              <a:off x="2763" y="1516"/>
              <a:ext cx="409" cy="181"/>
              <a:chOff x="1292" y="618"/>
              <a:chExt cx="409" cy="181"/>
            </a:xfrm>
          </p:grpSpPr>
          <p:sp>
            <p:nvSpPr>
              <p:cNvPr id="35861" name="Rectangle 49"/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5862" name="Line 50"/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854" name="Text Box 51"/>
            <p:cNvSpPr txBox="1">
              <a:spLocks noChangeArrowheads="1"/>
            </p:cNvSpPr>
            <p:nvPr/>
          </p:nvSpPr>
          <p:spPr bwMode="auto">
            <a:xfrm>
              <a:off x="2789" y="1480"/>
              <a:ext cx="23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kumimoji="1" lang="en-US" altLang="zh-CN" sz="2400" b="1" baseline="-25000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kumimoji="1" lang="en-US" altLang="zh-CN" sz="2400" b="1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55" name="Line 52"/>
            <p:cNvSpPr>
              <a:spLocks noChangeShapeType="1"/>
            </p:cNvSpPr>
            <p:nvPr/>
          </p:nvSpPr>
          <p:spPr bwMode="auto">
            <a:xfrm>
              <a:off x="2573" y="1607"/>
              <a:ext cx="18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56" name="Text Box 53"/>
            <p:cNvSpPr txBox="1">
              <a:spLocks noChangeArrowheads="1"/>
            </p:cNvSpPr>
            <p:nvPr/>
          </p:nvSpPr>
          <p:spPr bwMode="auto">
            <a:xfrm>
              <a:off x="2391" y="1470"/>
              <a:ext cx="1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35857" name="Line 54"/>
            <p:cNvSpPr>
              <a:spLocks noChangeShapeType="1"/>
            </p:cNvSpPr>
            <p:nvPr/>
          </p:nvSpPr>
          <p:spPr bwMode="auto">
            <a:xfrm>
              <a:off x="572" y="1607"/>
              <a:ext cx="18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58" name="Oval 55"/>
            <p:cNvSpPr>
              <a:spLocks noChangeArrowheads="1"/>
            </p:cNvSpPr>
            <p:nvPr/>
          </p:nvSpPr>
          <p:spPr bwMode="auto">
            <a:xfrm>
              <a:off x="526" y="1561"/>
              <a:ext cx="91" cy="9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zh-CN" sz="20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5859" name="Text Box 56"/>
            <p:cNvSpPr txBox="1">
              <a:spLocks noChangeArrowheads="1"/>
            </p:cNvSpPr>
            <p:nvPr/>
          </p:nvSpPr>
          <p:spPr bwMode="auto">
            <a:xfrm>
              <a:off x="396" y="1425"/>
              <a:ext cx="36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sp>
          <p:nvSpPr>
            <p:cNvPr id="35860" name="Text Box 57"/>
            <p:cNvSpPr txBox="1">
              <a:spLocks noChangeArrowheads="1"/>
            </p:cNvSpPr>
            <p:nvPr/>
          </p:nvSpPr>
          <p:spPr bwMode="auto">
            <a:xfrm>
              <a:off x="3041" y="1536"/>
              <a:ext cx="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rgbClr val="FFFF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sp>
        <p:nvSpPr>
          <p:cNvPr id="35843" name="Text Box 58"/>
          <p:cNvSpPr txBox="1">
            <a:spLocks noChangeArrowheads="1"/>
          </p:cNvSpPr>
          <p:nvPr/>
        </p:nvSpPr>
        <p:spPr bwMode="auto">
          <a:xfrm>
            <a:off x="926389" y="787488"/>
            <a:ext cx="6843540" cy="541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线性表的链接实现可以用下面的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kumimoji="1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语言结构定义：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typedef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struct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node{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ElemType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element; 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struct node* link; 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} Node; 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typedef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struct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list{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Node * first; 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n; </a:t>
            </a:r>
          </a:p>
          <a:p>
            <a:pPr lvl="1" eaLnBrk="1" hangingPunct="1">
              <a:lnSpc>
                <a:spcPct val="160000"/>
              </a:lnSpc>
            </a:pP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} </a:t>
            </a:r>
            <a:r>
              <a:rPr kumimoji="1"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SingleList</a:t>
            </a:r>
            <a:r>
              <a:rPr kumimoji="1"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32307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59C4645-D859-4192-8F86-E1781653D448}"/>
              </a:ext>
            </a:extLst>
          </p:cNvPr>
          <p:cNvSpPr/>
          <p:nvPr/>
        </p:nvSpPr>
        <p:spPr>
          <a:xfrm>
            <a:off x="1113001" y="872030"/>
            <a:ext cx="6858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初始化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Init(</a:t>
            </a:r>
            <a:r>
              <a:rPr lang="en-US" altLang="zh-CN" sz="3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SingleList</a:t>
            </a: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*L)</a:t>
            </a:r>
          </a:p>
          <a:p>
            <a:pPr>
              <a:defRPr/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457200">
              <a:defRPr/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L-&gt;first=NULL;</a:t>
            </a:r>
          </a:p>
          <a:p>
            <a:pPr indent="457200">
              <a:defRPr/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L-&gt;n=0;</a:t>
            </a:r>
          </a:p>
          <a:p>
            <a:pPr indent="457200">
              <a:defRPr/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</a:t>
            </a:r>
          </a:p>
          <a:p>
            <a:pPr>
              <a:defRPr/>
            </a:pPr>
            <a:r>
              <a:rPr lang="en-US" altLang="zh-CN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42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30">
            <a:extLst>
              <a:ext uri="{FF2B5EF4-FFF2-40B4-BE49-F238E27FC236}">
                <a16:creationId xmlns:a16="http://schemas.microsoft.com/office/drawing/2014/main" id="{5A6CA609-98E7-4A63-B478-FF5CC0AF9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492" y="594853"/>
            <a:ext cx="2736850" cy="6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查找运算</a:t>
            </a:r>
            <a:endParaRPr lang="en-US" altLang="zh-CN" sz="3200" baseline="-25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1749" name="Group 10">
            <a:extLst>
              <a:ext uri="{FF2B5EF4-FFF2-40B4-BE49-F238E27FC236}">
                <a16:creationId xmlns:a16="http://schemas.microsoft.com/office/drawing/2014/main" id="{74B70EFA-91F5-4931-9016-F84593F81F76}"/>
              </a:ext>
            </a:extLst>
          </p:cNvPr>
          <p:cNvGrpSpPr>
            <a:grpSpLocks/>
          </p:cNvGrpSpPr>
          <p:nvPr/>
        </p:nvGrpSpPr>
        <p:grpSpPr bwMode="auto">
          <a:xfrm>
            <a:off x="1532047" y="3032618"/>
            <a:ext cx="5616575" cy="559646"/>
            <a:chOff x="930" y="527"/>
            <a:chExt cx="2781" cy="272"/>
          </a:xfrm>
        </p:grpSpPr>
        <p:grpSp>
          <p:nvGrpSpPr>
            <p:cNvPr id="31751" name="Group 11">
              <a:extLst>
                <a:ext uri="{FF2B5EF4-FFF2-40B4-BE49-F238E27FC236}">
                  <a16:creationId xmlns:a16="http://schemas.microsoft.com/office/drawing/2014/main" id="{5F5A1647-54DC-44CD-9E06-01622EA1D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618"/>
              <a:ext cx="409" cy="181"/>
              <a:chOff x="1292" y="618"/>
              <a:chExt cx="409" cy="181"/>
            </a:xfrm>
          </p:grpSpPr>
          <p:sp>
            <p:nvSpPr>
              <p:cNvPr id="31774" name="Rectangle 12">
                <a:extLst>
                  <a:ext uri="{FF2B5EF4-FFF2-40B4-BE49-F238E27FC236}">
                    <a16:creationId xmlns:a16="http://schemas.microsoft.com/office/drawing/2014/main" id="{0B37AA35-11C5-49D7-8817-55D1E481C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1775" name="Line 13">
                <a:extLst>
                  <a:ext uri="{FF2B5EF4-FFF2-40B4-BE49-F238E27FC236}">
                    <a16:creationId xmlns:a16="http://schemas.microsoft.com/office/drawing/2014/main" id="{91E89C79-C833-4D10-AE7C-D367CD7CD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1752" name="Text Box 14">
              <a:extLst>
                <a:ext uri="{FF2B5EF4-FFF2-40B4-BE49-F238E27FC236}">
                  <a16:creationId xmlns:a16="http://schemas.microsoft.com/office/drawing/2014/main" id="{8BEC9268-BFC6-4D58-A23A-7C2353C05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8" y="582"/>
              <a:ext cx="18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53" name="Line 15">
              <a:extLst>
                <a:ext uri="{FF2B5EF4-FFF2-40B4-BE49-F238E27FC236}">
                  <a16:creationId xmlns:a16="http://schemas.microsoft.com/office/drawing/2014/main" id="{CAB48463-CE2D-478F-885B-8DB6F6B56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1754" name="Group 16">
              <a:extLst>
                <a:ext uri="{FF2B5EF4-FFF2-40B4-BE49-F238E27FC236}">
                  <a16:creationId xmlns:a16="http://schemas.microsoft.com/office/drawing/2014/main" id="{C9E8C936-0BE0-49FA-9C7B-D69105378E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1" y="618"/>
              <a:ext cx="409" cy="181"/>
              <a:chOff x="1292" y="618"/>
              <a:chExt cx="409" cy="181"/>
            </a:xfrm>
          </p:grpSpPr>
          <p:sp>
            <p:nvSpPr>
              <p:cNvPr id="31772" name="Rectangle 17">
                <a:extLst>
                  <a:ext uri="{FF2B5EF4-FFF2-40B4-BE49-F238E27FC236}">
                    <a16:creationId xmlns:a16="http://schemas.microsoft.com/office/drawing/2014/main" id="{1E97017C-174C-423C-A12A-5D2D06F0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1773" name="Line 18">
                <a:extLst>
                  <a:ext uri="{FF2B5EF4-FFF2-40B4-BE49-F238E27FC236}">
                    <a16:creationId xmlns:a16="http://schemas.microsoft.com/office/drawing/2014/main" id="{F77688EB-B783-4646-B629-B1B2F5086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1755" name="Text Box 19">
              <a:extLst>
                <a:ext uri="{FF2B5EF4-FFF2-40B4-BE49-F238E27FC236}">
                  <a16:creationId xmlns:a16="http://schemas.microsoft.com/office/drawing/2014/main" id="{6CC5C0D0-4CAE-49A0-8593-2940EAFC2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7" y="582"/>
              <a:ext cx="18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56" name="Line 20">
              <a:extLst>
                <a:ext uri="{FF2B5EF4-FFF2-40B4-BE49-F238E27FC236}">
                  <a16:creationId xmlns:a16="http://schemas.microsoft.com/office/drawing/2014/main" id="{83C3C4B9-6794-4F3C-9172-EA8D1FAB3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9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1757" name="Group 21">
              <a:extLst>
                <a:ext uri="{FF2B5EF4-FFF2-40B4-BE49-F238E27FC236}">
                  <a16:creationId xmlns:a16="http://schemas.microsoft.com/office/drawing/2014/main" id="{0750BEF8-7E1E-4281-B495-571641D0A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0" y="618"/>
              <a:ext cx="409" cy="181"/>
              <a:chOff x="1292" y="618"/>
              <a:chExt cx="409" cy="181"/>
            </a:xfrm>
          </p:grpSpPr>
          <p:sp>
            <p:nvSpPr>
              <p:cNvPr id="31770" name="Rectangle 22">
                <a:extLst>
                  <a:ext uri="{FF2B5EF4-FFF2-40B4-BE49-F238E27FC236}">
                    <a16:creationId xmlns:a16="http://schemas.microsoft.com/office/drawing/2014/main" id="{323A8E1F-ED6E-4E9E-AF54-AA1F61F91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1771" name="Line 23">
                <a:extLst>
                  <a:ext uri="{FF2B5EF4-FFF2-40B4-BE49-F238E27FC236}">
                    <a16:creationId xmlns:a16="http://schemas.microsoft.com/office/drawing/2014/main" id="{80AD6332-05D5-4B14-8DBE-C988B0447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1758" name="Text Box 24">
              <a:extLst>
                <a:ext uri="{FF2B5EF4-FFF2-40B4-BE49-F238E27FC236}">
                  <a16:creationId xmlns:a16="http://schemas.microsoft.com/office/drawing/2014/main" id="{A3AEFCB7-C54E-45D8-A576-911DA027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582"/>
              <a:ext cx="18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59" name="Line 25">
              <a:extLst>
                <a:ext uri="{FF2B5EF4-FFF2-40B4-BE49-F238E27FC236}">
                  <a16:creationId xmlns:a16="http://schemas.microsoft.com/office/drawing/2014/main" id="{4B19584B-A643-4861-87B2-866402348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8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1760" name="Group 26">
              <a:extLst>
                <a:ext uri="{FF2B5EF4-FFF2-40B4-BE49-F238E27FC236}">
                  <a16:creationId xmlns:a16="http://schemas.microsoft.com/office/drawing/2014/main" id="{5A6A6C03-AE99-448C-AEFF-C88134BE2C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618"/>
              <a:ext cx="409" cy="181"/>
              <a:chOff x="1292" y="618"/>
              <a:chExt cx="409" cy="181"/>
            </a:xfrm>
          </p:grpSpPr>
          <p:sp>
            <p:nvSpPr>
              <p:cNvPr id="31768" name="Rectangle 27">
                <a:extLst>
                  <a:ext uri="{FF2B5EF4-FFF2-40B4-BE49-F238E27FC236}">
                    <a16:creationId xmlns:a16="http://schemas.microsoft.com/office/drawing/2014/main" id="{6ED557CB-3245-4E41-AD1D-0711AEC78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1769" name="Line 28">
                <a:extLst>
                  <a:ext uri="{FF2B5EF4-FFF2-40B4-BE49-F238E27FC236}">
                    <a16:creationId xmlns:a16="http://schemas.microsoft.com/office/drawing/2014/main" id="{9D6C54B3-F780-41E8-94F8-8BEE313EB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1761" name="Text Box 29">
              <a:extLst>
                <a:ext uri="{FF2B5EF4-FFF2-40B4-BE49-F238E27FC236}">
                  <a16:creationId xmlns:a16="http://schemas.microsoft.com/office/drawing/2014/main" id="{B2CC4095-8712-42F7-8F5F-757EF680A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3" y="582"/>
              <a:ext cx="238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62" name="Line 30">
              <a:extLst>
                <a:ext uri="{FF2B5EF4-FFF2-40B4-BE49-F238E27FC236}">
                  <a16:creationId xmlns:a16="http://schemas.microsoft.com/office/drawing/2014/main" id="{7B31E94A-7A84-424C-8819-6D93B6F1B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63" name="Text Box 31">
              <a:extLst>
                <a:ext uri="{FF2B5EF4-FFF2-40B4-BE49-F238E27FC236}">
                  <a16:creationId xmlns:a16="http://schemas.microsoft.com/office/drawing/2014/main" id="{18AFC4DC-988E-4AEE-AFCB-A0DB84662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572"/>
              <a:ext cx="182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31764" name="Line 32">
              <a:extLst>
                <a:ext uri="{FF2B5EF4-FFF2-40B4-BE49-F238E27FC236}">
                  <a16:creationId xmlns:a16="http://schemas.microsoft.com/office/drawing/2014/main" id="{D74DE083-7959-437E-9A78-E5EAEA940E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65" name="Oval 33">
              <a:extLst>
                <a:ext uri="{FF2B5EF4-FFF2-40B4-BE49-F238E27FC236}">
                  <a16:creationId xmlns:a16="http://schemas.microsoft.com/office/drawing/2014/main" id="{4BE3B199-55DD-45F1-BBBE-53C77F483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663"/>
              <a:ext cx="91" cy="9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1766" name="Text Box 34">
              <a:extLst>
                <a:ext uri="{FF2B5EF4-FFF2-40B4-BE49-F238E27FC236}">
                  <a16:creationId xmlns:a16="http://schemas.microsoft.com/office/drawing/2014/main" id="{B7A0FC5D-5B06-47F7-B05E-9CAEE7836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527"/>
              <a:ext cx="3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sp>
          <p:nvSpPr>
            <p:cNvPr id="31767" name="Text Box 35">
              <a:extLst>
                <a:ext uri="{FF2B5EF4-FFF2-40B4-BE49-F238E27FC236}">
                  <a16:creationId xmlns:a16="http://schemas.microsoft.com/office/drawing/2014/main" id="{F6A02123-F3C4-444B-B344-0EC9FD9A1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5" y="638"/>
              <a:ext cx="13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sp>
        <p:nvSpPr>
          <p:cNvPr id="261157" name="Rectangle 37">
            <a:extLst>
              <a:ext uri="{FF2B5EF4-FFF2-40B4-BE49-F238E27FC236}">
                <a16:creationId xmlns:a16="http://schemas.microsoft.com/office/drawing/2014/main" id="{D18C864F-1813-402A-94B6-0C6E57512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04" y="1449805"/>
            <a:ext cx="6840538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由于链表失去了随机查找元素的特性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所以必须从头指针开始沿链逐个计数查找。</a:t>
            </a:r>
            <a:endParaRPr lang="zh-CN" altLang="en-US" sz="2400" baseline="-25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1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8790A1F-F5DC-46CD-9120-3238FE829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350"/>
            <a:ext cx="8103476" cy="474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查找元素</a:t>
            </a:r>
            <a:r>
              <a:rPr lang="en-US" altLang="zh-CN" sz="32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32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的算法 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Status Find(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SingleList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L,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i,ElemType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*x)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{</a:t>
            </a: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Node *p;</a:t>
            </a:r>
          </a:p>
          <a:p>
            <a:pPr indent="360363">
              <a:defRPr/>
            </a:pP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int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j;</a:t>
            </a: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 (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&lt;0 || 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&gt;L.n-1)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进行越界检查</a:t>
            </a: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ERROR;</a:t>
            </a: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p=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L.first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for ( j=0; j&lt;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; j++) p=p-&gt;link;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从头结点开始查找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*x=p-&gt;element; //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返回</a:t>
            </a:r>
            <a:r>
              <a:rPr lang="en-US" altLang="zh-CN" sz="24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的值</a:t>
            </a:r>
          </a:p>
          <a:p>
            <a:pPr indent="360363"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return OK;</a:t>
            </a:r>
          </a:p>
          <a:p>
            <a:pPr>
              <a:defRPr/>
            </a:pP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}</a:t>
            </a:r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0D0AC46A-7F24-41FA-BBFB-5A8C723B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11" y="6035062"/>
            <a:ext cx="325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渐近时间复杂度：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O(n)</a:t>
            </a:r>
          </a:p>
        </p:txBody>
      </p:sp>
      <p:grpSp>
        <p:nvGrpSpPr>
          <p:cNvPr id="32776" name="Group 4">
            <a:extLst>
              <a:ext uri="{FF2B5EF4-FFF2-40B4-BE49-F238E27FC236}">
                <a16:creationId xmlns:a16="http://schemas.microsoft.com/office/drawing/2014/main" id="{6E246BCE-12E4-403C-8AB4-1D5A22B8DE80}"/>
              </a:ext>
            </a:extLst>
          </p:cNvPr>
          <p:cNvGrpSpPr>
            <a:grpSpLocks/>
          </p:cNvGrpSpPr>
          <p:nvPr/>
        </p:nvGrpSpPr>
        <p:grpSpPr bwMode="auto">
          <a:xfrm>
            <a:off x="2234652" y="4965278"/>
            <a:ext cx="5616575" cy="559646"/>
            <a:chOff x="930" y="527"/>
            <a:chExt cx="2781" cy="272"/>
          </a:xfrm>
        </p:grpSpPr>
        <p:grpSp>
          <p:nvGrpSpPr>
            <p:cNvPr id="32778" name="Group 5">
              <a:extLst>
                <a:ext uri="{FF2B5EF4-FFF2-40B4-BE49-F238E27FC236}">
                  <a16:creationId xmlns:a16="http://schemas.microsoft.com/office/drawing/2014/main" id="{BFB8DC15-2BBA-4A2E-86A9-D96DFC5CD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618"/>
              <a:ext cx="409" cy="181"/>
              <a:chOff x="1292" y="618"/>
              <a:chExt cx="409" cy="181"/>
            </a:xfrm>
          </p:grpSpPr>
          <p:sp>
            <p:nvSpPr>
              <p:cNvPr id="32801" name="Rectangle 6">
                <a:extLst>
                  <a:ext uri="{FF2B5EF4-FFF2-40B4-BE49-F238E27FC236}">
                    <a16:creationId xmlns:a16="http://schemas.microsoft.com/office/drawing/2014/main" id="{2721CDE4-6F0A-4CBD-9FDA-79E108DB2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802" name="Line 7">
                <a:extLst>
                  <a:ext uri="{FF2B5EF4-FFF2-40B4-BE49-F238E27FC236}">
                    <a16:creationId xmlns:a16="http://schemas.microsoft.com/office/drawing/2014/main" id="{48E6AE70-5568-4803-8180-0227B95EC4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2779" name="Text Box 8">
              <a:extLst>
                <a:ext uri="{FF2B5EF4-FFF2-40B4-BE49-F238E27FC236}">
                  <a16:creationId xmlns:a16="http://schemas.microsoft.com/office/drawing/2014/main" id="{68E9FD7E-018B-4291-9232-3B6284E09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8" y="582"/>
              <a:ext cx="18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80" name="Line 9">
              <a:extLst>
                <a:ext uri="{FF2B5EF4-FFF2-40B4-BE49-F238E27FC236}">
                  <a16:creationId xmlns:a16="http://schemas.microsoft.com/office/drawing/2014/main" id="{F412A58F-86F5-474E-9DC2-FC45F24F4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2781" name="Group 10">
              <a:extLst>
                <a:ext uri="{FF2B5EF4-FFF2-40B4-BE49-F238E27FC236}">
                  <a16:creationId xmlns:a16="http://schemas.microsoft.com/office/drawing/2014/main" id="{1D7E164E-5504-4F79-87D3-DF1E906E48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1" y="618"/>
              <a:ext cx="409" cy="181"/>
              <a:chOff x="1292" y="618"/>
              <a:chExt cx="409" cy="181"/>
            </a:xfrm>
          </p:grpSpPr>
          <p:sp>
            <p:nvSpPr>
              <p:cNvPr id="32799" name="Rectangle 11">
                <a:extLst>
                  <a:ext uri="{FF2B5EF4-FFF2-40B4-BE49-F238E27FC236}">
                    <a16:creationId xmlns:a16="http://schemas.microsoft.com/office/drawing/2014/main" id="{2CD80E88-0273-4461-A8DE-C09D0F00E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800" name="Line 12">
                <a:extLst>
                  <a:ext uri="{FF2B5EF4-FFF2-40B4-BE49-F238E27FC236}">
                    <a16:creationId xmlns:a16="http://schemas.microsoft.com/office/drawing/2014/main" id="{CE8BF9FF-7DC7-44D7-B784-1FB4117261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2782" name="Text Box 13">
              <a:extLst>
                <a:ext uri="{FF2B5EF4-FFF2-40B4-BE49-F238E27FC236}">
                  <a16:creationId xmlns:a16="http://schemas.microsoft.com/office/drawing/2014/main" id="{D704C0B1-E367-4D7D-BF23-D883884A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7" y="582"/>
              <a:ext cx="18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83" name="Line 14">
              <a:extLst>
                <a:ext uri="{FF2B5EF4-FFF2-40B4-BE49-F238E27FC236}">
                  <a16:creationId xmlns:a16="http://schemas.microsoft.com/office/drawing/2014/main" id="{59D59AEA-9C65-46A7-990A-D07984CA67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9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2784" name="Group 15">
              <a:extLst>
                <a:ext uri="{FF2B5EF4-FFF2-40B4-BE49-F238E27FC236}">
                  <a16:creationId xmlns:a16="http://schemas.microsoft.com/office/drawing/2014/main" id="{32CC5EDF-888E-4115-A4C8-5BF64A657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0" y="618"/>
              <a:ext cx="409" cy="181"/>
              <a:chOff x="1292" y="618"/>
              <a:chExt cx="409" cy="181"/>
            </a:xfrm>
          </p:grpSpPr>
          <p:sp>
            <p:nvSpPr>
              <p:cNvPr id="32797" name="Rectangle 16">
                <a:extLst>
                  <a:ext uri="{FF2B5EF4-FFF2-40B4-BE49-F238E27FC236}">
                    <a16:creationId xmlns:a16="http://schemas.microsoft.com/office/drawing/2014/main" id="{B88397CA-23DC-43C4-9A6A-4493EEEDD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798" name="Line 17">
                <a:extLst>
                  <a:ext uri="{FF2B5EF4-FFF2-40B4-BE49-F238E27FC236}">
                    <a16:creationId xmlns:a16="http://schemas.microsoft.com/office/drawing/2014/main" id="{27386260-9413-49AA-AA50-68D3FB49C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2785" name="Text Box 18">
              <a:extLst>
                <a:ext uri="{FF2B5EF4-FFF2-40B4-BE49-F238E27FC236}">
                  <a16:creationId xmlns:a16="http://schemas.microsoft.com/office/drawing/2014/main" id="{28BBD3DC-B85B-4CF0-B09E-7A8BC3B84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582"/>
              <a:ext cx="182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86" name="Line 19">
              <a:extLst>
                <a:ext uri="{FF2B5EF4-FFF2-40B4-BE49-F238E27FC236}">
                  <a16:creationId xmlns:a16="http://schemas.microsoft.com/office/drawing/2014/main" id="{B61198E9-0ED0-4763-B610-CF4272EA01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8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2787" name="Group 20">
              <a:extLst>
                <a:ext uri="{FF2B5EF4-FFF2-40B4-BE49-F238E27FC236}">
                  <a16:creationId xmlns:a16="http://schemas.microsoft.com/office/drawing/2014/main" id="{39A569AF-9AEB-40E9-AAB6-9C22D4C3CE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7" y="618"/>
              <a:ext cx="409" cy="181"/>
              <a:chOff x="1292" y="618"/>
              <a:chExt cx="409" cy="181"/>
            </a:xfrm>
          </p:grpSpPr>
          <p:sp>
            <p:nvSpPr>
              <p:cNvPr id="32795" name="Rectangle 21">
                <a:extLst>
                  <a:ext uri="{FF2B5EF4-FFF2-40B4-BE49-F238E27FC236}">
                    <a16:creationId xmlns:a16="http://schemas.microsoft.com/office/drawing/2014/main" id="{DBB95D68-673E-40BF-BAE5-1B11A492D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618"/>
                <a:ext cx="409" cy="18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endParaRPr lang="zh-CN" altLang="en-US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796" name="Line 22">
                <a:extLst>
                  <a:ext uri="{FF2B5EF4-FFF2-40B4-BE49-F238E27FC236}">
                    <a16:creationId xmlns:a16="http://schemas.microsoft.com/office/drawing/2014/main" id="{9EF27EF3-D8E3-4E72-B7AE-2CFF745C4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5" y="618"/>
                <a:ext cx="0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2788" name="Text Box 23">
              <a:extLst>
                <a:ext uri="{FF2B5EF4-FFF2-40B4-BE49-F238E27FC236}">
                  <a16:creationId xmlns:a16="http://schemas.microsoft.com/office/drawing/2014/main" id="{A55B9ED9-6CB0-4AFE-8E2F-D65720359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3" y="582"/>
              <a:ext cx="238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</a:t>
              </a:r>
              <a:r>
                <a:rPr lang="en-US" altLang="zh-CN" sz="2400" baseline="-25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n-1</a:t>
              </a:r>
              <a:endPara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89" name="Line 24">
              <a:extLst>
                <a:ext uri="{FF2B5EF4-FFF2-40B4-BE49-F238E27FC236}">
                  <a16:creationId xmlns:a16="http://schemas.microsoft.com/office/drawing/2014/main" id="{D34BD214-7BE2-42DB-AE29-2C83B54DC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90" name="Text Box 25">
              <a:extLst>
                <a:ext uri="{FF2B5EF4-FFF2-40B4-BE49-F238E27FC236}">
                  <a16:creationId xmlns:a16="http://schemas.microsoft.com/office/drawing/2014/main" id="{D0103E8D-E08F-401E-97C8-E12A923B6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572"/>
              <a:ext cx="182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…</a:t>
              </a:r>
            </a:p>
          </p:txBody>
        </p:sp>
        <p:sp>
          <p:nvSpPr>
            <p:cNvPr id="32791" name="Line 26">
              <a:extLst>
                <a:ext uri="{FF2B5EF4-FFF2-40B4-BE49-F238E27FC236}">
                  <a16:creationId xmlns:a16="http://schemas.microsoft.com/office/drawing/2014/main" id="{245EAE0E-F4F5-46EB-9689-7464BB235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" y="709"/>
              <a:ext cx="1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92" name="Oval 27">
              <a:extLst>
                <a:ext uri="{FF2B5EF4-FFF2-40B4-BE49-F238E27FC236}">
                  <a16:creationId xmlns:a16="http://schemas.microsoft.com/office/drawing/2014/main" id="{1A5A6ACD-EAE0-41FA-A9E8-17EFDF229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" y="663"/>
              <a:ext cx="91" cy="9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/>
              <a:endParaRPr lang="zh-CN" altLang="zh-CN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32793" name="Text Box 28">
              <a:extLst>
                <a:ext uri="{FF2B5EF4-FFF2-40B4-BE49-F238E27FC236}">
                  <a16:creationId xmlns:a16="http://schemas.microsoft.com/office/drawing/2014/main" id="{AA79FE50-BEF6-4EA0-8CE0-FCA2CECC9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527"/>
              <a:ext cx="3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first</a:t>
              </a:r>
            </a:p>
          </p:txBody>
        </p:sp>
        <p:sp>
          <p:nvSpPr>
            <p:cNvPr id="32794" name="Text Box 29">
              <a:extLst>
                <a:ext uri="{FF2B5EF4-FFF2-40B4-BE49-F238E27FC236}">
                  <a16:creationId xmlns:a16="http://schemas.microsoft.com/office/drawing/2014/main" id="{DB809875-E04D-448E-82C3-DDC1AFF30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5" y="638"/>
              <a:ext cx="13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∧</a:t>
              </a:r>
            </a:p>
          </p:txBody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614404C2-4A7F-4C78-8EF0-F6BBE4ECCD88}"/>
              </a:ext>
            </a:extLst>
          </p:cNvPr>
          <p:cNvGrpSpPr>
            <a:grpSpLocks/>
          </p:cNvGrpSpPr>
          <p:nvPr/>
        </p:nvGrpSpPr>
        <p:grpSpPr bwMode="auto">
          <a:xfrm>
            <a:off x="4356100" y="4868863"/>
            <a:ext cx="287338" cy="736600"/>
            <a:chOff x="1739" y="2921"/>
            <a:chExt cx="181" cy="464"/>
          </a:xfrm>
        </p:grpSpPr>
        <p:sp>
          <p:nvSpPr>
            <p:cNvPr id="32774" name="Text Box 42">
              <a:extLst>
                <a:ext uri="{FF2B5EF4-FFF2-40B4-BE49-F238E27FC236}">
                  <a16:creationId xmlns:a16="http://schemas.microsoft.com/office/drawing/2014/main" id="{A0A4391C-3EB7-4859-A94B-C60956D56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" y="2921"/>
              <a:ext cx="18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>
                  <a:latin typeface="华文楷体" panose="02010600040101010101" pitchFamily="2" charset="-122"/>
                  <a:ea typeface="华文楷体" panose="02010600040101010101" pitchFamily="2" charset="-122"/>
                </a:rPr>
                <a:t>p</a:t>
              </a:r>
            </a:p>
          </p:txBody>
        </p:sp>
        <p:sp>
          <p:nvSpPr>
            <p:cNvPr id="32775" name="Line 43">
              <a:extLst>
                <a:ext uri="{FF2B5EF4-FFF2-40B4-BE49-F238E27FC236}">
                  <a16:creationId xmlns:a16="http://schemas.microsoft.com/office/drawing/2014/main" id="{F113C0F0-69F9-4A56-9CEE-B9C35AF38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3158"/>
              <a:ext cx="0" cy="22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73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C 0.05017 -2.96296E-6 0.10034 -2.96296E-6 0.12031 -2.9629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ChangeArrowheads="1"/>
          </p:cNvSpPr>
          <p:nvPr/>
        </p:nvSpPr>
        <p:spPr bwMode="auto">
          <a:xfrm>
            <a:off x="527050" y="812800"/>
            <a:ext cx="275113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</a:pPr>
            <a:r>
              <a:rPr kumimoji="1"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插入运算</a:t>
            </a:r>
          </a:p>
        </p:txBody>
      </p:sp>
      <p:sp>
        <p:nvSpPr>
          <p:cNvPr id="38915" name="Text Box 10"/>
          <p:cNvSpPr txBox="1">
            <a:spLocks noChangeArrowheads="1"/>
          </p:cNvSpPr>
          <p:nvPr/>
        </p:nvSpPr>
        <p:spPr bwMode="auto">
          <a:xfrm>
            <a:off x="1189038" y="1339850"/>
            <a:ext cx="63357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在给定元素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800" b="1" baseline="-250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之后插入值为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的元素。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F21219F-AF8E-4697-B094-1CB0CD9FB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480" y="3528903"/>
            <a:ext cx="8893175" cy="29337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插入算法步骤为：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①生成数据域为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的新结点，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指向新结点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②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开始找元素</a:t>
            </a:r>
            <a:r>
              <a:rPr lang="en-US" altLang="zh-CN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en-US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即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i+1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个结点，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指向该结点；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③将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插入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之后。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④</a:t>
            </a:r>
            <a:r>
              <a:rPr lang="zh-CN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表长加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DCE8FB0-47CD-4FEE-933F-469A409E9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36121"/>
              </p:ext>
            </p:extLst>
          </p:nvPr>
        </p:nvGraphicFramePr>
        <p:xfrm>
          <a:off x="1537922" y="2385066"/>
          <a:ext cx="90368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r>
                        <a:rPr lang="en-US" altLang="zh-CN" sz="2400" baseline="-25000" dirty="0"/>
                        <a:t>0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ED2E99B-80AF-4AB6-9E62-F5E8FCB9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20941"/>
              </p:ext>
            </p:extLst>
          </p:nvPr>
        </p:nvGraphicFramePr>
        <p:xfrm>
          <a:off x="3915773" y="2375985"/>
          <a:ext cx="89166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a</a:t>
                      </a:r>
                      <a:r>
                        <a:rPr lang="en-US" altLang="zh-CN" sz="2400" baseline="-25000" dirty="0" err="1"/>
                        <a:t>i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9EE71E6-B9A1-4772-BEB6-96C21BD94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40210"/>
              </p:ext>
            </p:extLst>
          </p:nvPr>
        </p:nvGraphicFramePr>
        <p:xfrm>
          <a:off x="7607417" y="2376632"/>
          <a:ext cx="142172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r>
                        <a:rPr lang="en-US" altLang="zh-CN" sz="2400" baseline="-25000" dirty="0"/>
                        <a:t>n-1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NULL</a:t>
                      </a:r>
                      <a:endParaRPr lang="zh-CN" altLang="en-US" sz="2000" dirty="0"/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2D526D5-4CB6-408A-B739-EF96CEC6432B}"/>
              </a:ext>
            </a:extLst>
          </p:cNvPr>
          <p:cNvCxnSpPr/>
          <p:nvPr/>
        </p:nvCxnSpPr>
        <p:spPr>
          <a:xfrm flipV="1">
            <a:off x="3354892" y="2586210"/>
            <a:ext cx="578271" cy="561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2FFFAA9-A4BA-471A-937B-D0ACD5F39F3D}"/>
              </a:ext>
            </a:extLst>
          </p:cNvPr>
          <p:cNvCxnSpPr/>
          <p:nvPr/>
        </p:nvCxnSpPr>
        <p:spPr>
          <a:xfrm>
            <a:off x="4657819" y="2604585"/>
            <a:ext cx="595280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D09B2BA4-2D2E-4484-A36D-8322427BD2E4}"/>
              </a:ext>
            </a:extLst>
          </p:cNvPr>
          <p:cNvSpPr/>
          <p:nvPr/>
        </p:nvSpPr>
        <p:spPr>
          <a:xfrm>
            <a:off x="937203" y="239861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5C2F72F-DE58-4228-A479-A342D2F049B7}"/>
              </a:ext>
            </a:extLst>
          </p:cNvPr>
          <p:cNvCxnSpPr/>
          <p:nvPr/>
        </p:nvCxnSpPr>
        <p:spPr>
          <a:xfrm flipV="1">
            <a:off x="1135924" y="2567022"/>
            <a:ext cx="396000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F1CC735-5603-4D50-A1A9-7ABFE79A04B1}"/>
              </a:ext>
            </a:extLst>
          </p:cNvPr>
          <p:cNvSpPr txBox="1"/>
          <p:nvPr/>
        </p:nvSpPr>
        <p:spPr>
          <a:xfrm>
            <a:off x="732438" y="1869232"/>
            <a:ext cx="11169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first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6" name="曲线连接符 58">
            <a:extLst>
              <a:ext uri="{FF2B5EF4-FFF2-40B4-BE49-F238E27FC236}">
                <a16:creationId xmlns:a16="http://schemas.microsoft.com/office/drawing/2014/main" id="{AEC752FA-C974-42EA-B139-9D291663F071}"/>
              </a:ext>
            </a:extLst>
          </p:cNvPr>
          <p:cNvCxnSpPr/>
          <p:nvPr/>
        </p:nvCxnSpPr>
        <p:spPr>
          <a:xfrm rot="10800000" flipV="1">
            <a:off x="4990719" y="2097742"/>
            <a:ext cx="262199" cy="414096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499D50B-BC16-4CA2-B714-003183CBDD44}"/>
              </a:ext>
            </a:extLst>
          </p:cNvPr>
          <p:cNvSpPr txBox="1"/>
          <p:nvPr/>
        </p:nvSpPr>
        <p:spPr>
          <a:xfrm>
            <a:off x="5257002" y="1674699"/>
            <a:ext cx="85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181A8B3-A98A-4B0F-A336-303E087102E4}"/>
              </a:ext>
            </a:extLst>
          </p:cNvPr>
          <p:cNvCxnSpPr/>
          <p:nvPr/>
        </p:nvCxnSpPr>
        <p:spPr>
          <a:xfrm flipV="1">
            <a:off x="2296977" y="2601776"/>
            <a:ext cx="578271" cy="561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3F799FB-AA21-4661-9FF2-C888BB88B476}"/>
              </a:ext>
            </a:extLst>
          </p:cNvPr>
          <p:cNvSpPr txBox="1"/>
          <p:nvPr/>
        </p:nvSpPr>
        <p:spPr>
          <a:xfrm>
            <a:off x="2866703" y="2340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33D5997-67CE-422D-9C66-B07620C67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4528"/>
              </p:ext>
            </p:extLst>
          </p:nvPr>
        </p:nvGraphicFramePr>
        <p:xfrm>
          <a:off x="5252918" y="2357610"/>
          <a:ext cx="92182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r>
                        <a:rPr lang="en-US" altLang="zh-CN" sz="2400" baseline="-25000" dirty="0"/>
                        <a:t>i+1</a:t>
                      </a:r>
                      <a:endParaRPr lang="zh-CN" altLang="en-US" sz="24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72EBFDB-7417-45C6-83CD-F6FC9B02DB3F}"/>
              </a:ext>
            </a:extLst>
          </p:cNvPr>
          <p:cNvCxnSpPr/>
          <p:nvPr/>
        </p:nvCxnSpPr>
        <p:spPr>
          <a:xfrm>
            <a:off x="5994964" y="2586210"/>
            <a:ext cx="595280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82EFEBB-DF2F-4FA5-9EFF-498983F86A26}"/>
              </a:ext>
            </a:extLst>
          </p:cNvPr>
          <p:cNvCxnSpPr/>
          <p:nvPr/>
        </p:nvCxnSpPr>
        <p:spPr>
          <a:xfrm flipV="1">
            <a:off x="7015169" y="2586210"/>
            <a:ext cx="578271" cy="5617"/>
          </a:xfrm>
          <a:prstGeom prst="straightConnector1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5F4ADCE-3F06-4C78-89FC-0E059ACBC1E8}"/>
              </a:ext>
            </a:extLst>
          </p:cNvPr>
          <p:cNvSpPr txBox="1"/>
          <p:nvPr/>
        </p:nvSpPr>
        <p:spPr>
          <a:xfrm>
            <a:off x="6526980" y="2340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65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9843</TotalTime>
  <Words>2180</Words>
  <Application>Microsoft Office PowerPoint</Application>
  <PresentationFormat>全屏显示(4:3)</PresentationFormat>
  <Paragraphs>392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Monotype Sorts</vt:lpstr>
      <vt:lpstr>仿宋_GB2312</vt:lpstr>
      <vt:lpstr>华文仿宋</vt:lpstr>
      <vt:lpstr>华文楷体</vt:lpstr>
      <vt:lpstr>楷体_GB2312</vt:lpstr>
      <vt:lpstr>隶书</vt:lpstr>
      <vt:lpstr>宋体</vt:lpstr>
      <vt:lpstr>Arial</vt:lpstr>
      <vt:lpstr>Calibri</vt:lpstr>
      <vt:lpstr>Symbol</vt:lpstr>
      <vt:lpstr>Times New Roman</vt:lpstr>
      <vt:lpstr>Tw Cen MT</vt:lpstr>
      <vt:lpstr>Tw Cen MT Condensed</vt:lpstr>
      <vt:lpstr>Wingdings</vt:lpstr>
      <vt:lpstr>Wingdings 3</vt:lpstr>
      <vt:lpstr>积分</vt:lpstr>
      <vt:lpstr>线性表</vt:lpstr>
      <vt:lpstr>目录</vt:lpstr>
      <vt:lpstr>线性表的链接存储表示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多项式的算术运算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jie zhu</dc:creator>
  <cp:lastModifiedBy>jie zhu</cp:lastModifiedBy>
  <cp:revision>703</cp:revision>
  <dcterms:created xsi:type="dcterms:W3CDTF">2015-02-03T01:14:24Z</dcterms:created>
  <dcterms:modified xsi:type="dcterms:W3CDTF">2017-09-19T04:21:47Z</dcterms:modified>
</cp:coreProperties>
</file>